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68" r:id="rId4"/>
    <p:sldId id="267" r:id="rId5"/>
    <p:sldId id="374" r:id="rId6"/>
    <p:sldId id="375" r:id="rId7"/>
    <p:sldId id="271" r:id="rId8"/>
    <p:sldId id="376" r:id="rId9"/>
    <p:sldId id="377" r:id="rId10"/>
    <p:sldId id="378" r:id="rId11"/>
    <p:sldId id="387" r:id="rId12"/>
    <p:sldId id="373" r:id="rId13"/>
    <p:sldId id="302" r:id="rId14"/>
    <p:sldId id="303" r:id="rId15"/>
    <p:sldId id="298" r:id="rId16"/>
    <p:sldId id="361" r:id="rId17"/>
    <p:sldId id="368" r:id="rId18"/>
    <p:sldId id="372" r:id="rId19"/>
    <p:sldId id="356" r:id="rId20"/>
    <p:sldId id="332" r:id="rId21"/>
    <p:sldId id="331" r:id="rId22"/>
    <p:sldId id="384" r:id="rId23"/>
    <p:sldId id="362" r:id="rId24"/>
    <p:sldId id="363" r:id="rId25"/>
    <p:sldId id="364" r:id="rId26"/>
    <p:sldId id="371" r:id="rId27"/>
    <p:sldId id="366" r:id="rId28"/>
    <p:sldId id="369" r:id="rId29"/>
    <p:sldId id="385" r:id="rId30"/>
    <p:sldId id="348" r:id="rId31"/>
    <p:sldId id="349" r:id="rId32"/>
    <p:sldId id="386" r:id="rId33"/>
    <p:sldId id="352" r:id="rId34"/>
    <p:sldId id="382" r:id="rId35"/>
    <p:sldId id="383" r:id="rId36"/>
    <p:sldId id="319" r:id="rId37"/>
    <p:sldId id="357" r:id="rId38"/>
    <p:sldId id="380" r:id="rId39"/>
    <p:sldId id="358" r:id="rId40"/>
    <p:sldId id="381" r:id="rId41"/>
    <p:sldId id="360" r:id="rId42"/>
    <p:sldId id="38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Sheet1!$C$10:$D$10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Sheet1!$C$11:$D$11</c:f>
              <c:numCache>
                <c:formatCode>General</c:formatCode>
                <c:ptCount val="2"/>
                <c:pt idx="0">
                  <c:v>3404</c:v>
                </c:pt>
                <c:pt idx="1">
                  <c:v>1139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3-440E-81C6-1D7E0FFEA568}"/>
            </c:ext>
          </c:extLst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Sheet1!$C$10:$D$10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Sheet1!$C$12:$D$12</c:f>
              <c:numCache>
                <c:formatCode>General</c:formatCode>
                <c:ptCount val="2"/>
                <c:pt idx="0">
                  <c:v>4559</c:v>
                </c:pt>
                <c:pt idx="1">
                  <c:v>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F3-440E-81C6-1D7E0FFEA5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2172943"/>
        <c:axId val="781948207"/>
      </c:barChart>
      <c:catAx>
        <c:axId val="87217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1948207"/>
        <c:crosses val="autoZero"/>
        <c:auto val="1"/>
        <c:lblAlgn val="ctr"/>
        <c:lblOffset val="100"/>
        <c:noMultiLvlLbl val="0"/>
      </c:catAx>
      <c:valAx>
        <c:axId val="78194820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21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변수 중요도</c:v>
                </c:pt>
              </c:strCache>
            </c:strRef>
          </c:tx>
          <c:spPr>
            <a:solidFill>
              <a:srgbClr val="64696D"/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0-4942-B139-D0CA3F71FDD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E0-4942-B139-D0CA3F71FDD6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E0-4942-B139-D0CA3F71FDD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E0-4942-B139-D0CA3F71FDD6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E0-4942-B139-D0CA3F71FDD6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E0-4942-B139-D0CA3F71FDD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E0-4942-B139-D0CA3F71FDD6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E0-4942-B139-D0CA3F71FDD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98E0-4942-B139-D0CA3F71FD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HasCrCard</c:v>
                </c:pt>
                <c:pt idx="1">
                  <c:v>Tenure</c:v>
                </c:pt>
                <c:pt idx="2">
                  <c:v>CreditScore</c:v>
                </c:pt>
                <c:pt idx="3">
                  <c:v>EstimatedSalary</c:v>
                </c:pt>
                <c:pt idx="4">
                  <c:v>Balance</c:v>
                </c:pt>
                <c:pt idx="5">
                  <c:v>Age_Category</c:v>
                </c:pt>
                <c:pt idx="6">
                  <c:v>Gender</c:v>
                </c:pt>
                <c:pt idx="7">
                  <c:v>NumOfProducts</c:v>
                </c:pt>
                <c:pt idx="8">
                  <c:v>IsActiveMember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2.0299999999999999E-2</c:v>
                </c:pt>
                <c:pt idx="1">
                  <c:v>2.3400000000000001E-2</c:v>
                </c:pt>
                <c:pt idx="2">
                  <c:v>4.1200000000000001E-2</c:v>
                </c:pt>
                <c:pt idx="3">
                  <c:v>8.09E-2</c:v>
                </c:pt>
                <c:pt idx="4">
                  <c:v>8.9800000000000005E-2</c:v>
                </c:pt>
                <c:pt idx="5">
                  <c:v>0.14249999999999999</c:v>
                </c:pt>
                <c:pt idx="6">
                  <c:v>0.14990000000000001</c:v>
                </c:pt>
                <c:pt idx="7">
                  <c:v>0.18459999999999999</c:v>
                </c:pt>
                <c:pt idx="8">
                  <c:v>0.26750000000000002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8E0-4942-B139-D0CA3F71FD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09708112"/>
        <c:axId val="609708440"/>
      </c:barChart>
      <c:catAx>
        <c:axId val="60970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9708440"/>
        <c:crosses val="autoZero"/>
        <c:auto val="1"/>
        <c:lblAlgn val="ctr"/>
        <c:lblOffset val="100"/>
        <c:noMultiLvlLbl val="0"/>
      </c:catAx>
      <c:valAx>
        <c:axId val="609708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970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Sheet1!$C$18</c:f>
              <c:strCache>
                <c:ptCount val="1"/>
                <c:pt idx="0">
                  <c:v>잔류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Sheet1!$B$19:$B$21</c:f>
              <c:strCache>
                <c:ptCount val="3"/>
                <c:pt idx="0">
                  <c:v>France</c:v>
                </c:pt>
                <c:pt idx="1">
                  <c:v>Germany</c:v>
                </c:pt>
                <c:pt idx="2">
                  <c:v>Spain</c:v>
                </c:pt>
              </c:strCache>
            </c:strRef>
          </c:cat>
          <c:val>
            <c:numRef>
              <c:f>Sheet1!$C$19:$C$21</c:f>
              <c:numCache>
                <c:formatCode>General</c:formatCode>
                <c:ptCount val="3"/>
                <c:pt idx="0">
                  <c:v>4204</c:v>
                </c:pt>
                <c:pt idx="1">
                  <c:v>1695</c:v>
                </c:pt>
                <c:pt idx="2">
                  <c:v>2064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9-4490-9570-3C826D345C8A}"/>
            </c:ext>
          </c:extLst>
        </c:ser>
        <c:ser>
          <c:idx val="1"/>
          <c:order val="1"/>
          <c:tx>
            <c:strRef>
              <c:f>Sheet1!$D$18</c:f>
              <c:strCache>
                <c:ptCount val="1"/>
                <c:pt idx="0">
                  <c:v>이탈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Sheet1!$B$19:$B$21</c:f>
              <c:strCache>
                <c:ptCount val="3"/>
                <c:pt idx="0">
                  <c:v>France</c:v>
                </c:pt>
                <c:pt idx="1">
                  <c:v>Germany</c:v>
                </c:pt>
                <c:pt idx="2">
                  <c:v>Spain</c:v>
                </c:pt>
              </c:strCache>
            </c:strRef>
          </c:cat>
          <c:val>
            <c:numRef>
              <c:f>Sheet1!$D$19:$D$21</c:f>
              <c:numCache>
                <c:formatCode>General</c:formatCode>
                <c:ptCount val="3"/>
                <c:pt idx="0">
                  <c:v>810</c:v>
                </c:pt>
                <c:pt idx="1">
                  <c:v>814</c:v>
                </c:pt>
                <c:pt idx="2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9-4490-9570-3C826D345C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1946543"/>
        <c:axId val="775868975"/>
      </c:barChart>
      <c:catAx>
        <c:axId val="7819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75868975"/>
        <c:crosses val="autoZero"/>
        <c:auto val="1"/>
        <c:lblAlgn val="ctr"/>
        <c:lblOffset val="100"/>
        <c:noMultiLvlLbl val="0"/>
      </c:catAx>
      <c:valAx>
        <c:axId val="77586897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8194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Sheet1!$B$31</c:f>
              <c:strCache>
                <c:ptCount val="1"/>
                <c:pt idx="0">
                  <c:v>활동 고객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Sheet1!$C$30:$D$30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Sheet1!$C$31:$D$31</c:f>
              <c:numCache>
                <c:formatCode>General</c:formatCode>
                <c:ptCount val="2"/>
                <c:pt idx="0">
                  <c:v>3547</c:v>
                </c:pt>
                <c:pt idx="1">
                  <c:v>1302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98-46A1-B074-306CCCEBE2F8}"/>
            </c:ext>
          </c:extLst>
        </c:ser>
        <c:ser>
          <c:idx val="1"/>
          <c:order val="1"/>
          <c:tx>
            <c:strRef>
              <c:f>Sheet1!$B$32</c:f>
              <c:strCache>
                <c:ptCount val="1"/>
                <c:pt idx="0">
                  <c:v>비활동 고객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Sheet1!$C$30:$D$30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Sheet1!$C$32:$D$32</c:f>
              <c:numCache>
                <c:formatCode>General</c:formatCode>
                <c:ptCount val="2"/>
                <c:pt idx="0">
                  <c:v>4416</c:v>
                </c:pt>
                <c:pt idx="1">
                  <c:v>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98-46A1-B074-306CCCEBE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4113743"/>
        <c:axId val="1964115823"/>
      </c:barChart>
      <c:catAx>
        <c:axId val="1964113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4115823"/>
        <c:crosses val="autoZero"/>
        <c:auto val="1"/>
        <c:lblAlgn val="ctr"/>
        <c:lblOffset val="100"/>
        <c:noMultiLvlLbl val="0"/>
      </c:catAx>
      <c:valAx>
        <c:axId val="19641158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64113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Sheet1!$B$40</c:f>
              <c:strCache>
                <c:ptCount val="1"/>
                <c:pt idx="0">
                  <c:v>카드 있음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Sheet1!$C$39:$D$39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Sheet1!$C$40:$D$40</c:f>
              <c:numCache>
                <c:formatCode>General</c:formatCode>
                <c:ptCount val="2"/>
                <c:pt idx="0">
                  <c:v>2332</c:v>
                </c:pt>
                <c:pt idx="1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8-4179-8C4B-3E28BD97277D}"/>
            </c:ext>
          </c:extLst>
        </c:ser>
        <c:ser>
          <c:idx val="1"/>
          <c:order val="1"/>
          <c:tx>
            <c:strRef>
              <c:f>Sheet1!$B$41</c:f>
              <c:strCache>
                <c:ptCount val="1"/>
                <c:pt idx="0">
                  <c:v>카드 없음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Sheet1!$C$39:$D$39</c:f>
              <c:strCache>
                <c:ptCount val="2"/>
                <c:pt idx="0">
                  <c:v>잔류</c:v>
                </c:pt>
                <c:pt idx="1">
                  <c:v>이탈</c:v>
                </c:pt>
              </c:strCache>
            </c:strRef>
          </c:cat>
          <c:val>
            <c:numRef>
              <c:f>Sheet1!$C$41:$D$41</c:f>
              <c:numCache>
                <c:formatCode>General</c:formatCode>
                <c:ptCount val="2"/>
                <c:pt idx="0">
                  <c:v>5631</c:v>
                </c:pt>
                <c:pt idx="1">
                  <c:v>1424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A8-4179-8C4B-3E28BD9727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64115407"/>
        <c:axId val="1964116239"/>
      </c:barChart>
      <c:catAx>
        <c:axId val="1964115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4116239"/>
        <c:crosses val="autoZero"/>
        <c:auto val="1"/>
        <c:lblAlgn val="ctr"/>
        <c:lblOffset val="100"/>
        <c:noMultiLvlLbl val="0"/>
      </c:catAx>
      <c:valAx>
        <c:axId val="1964116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6411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Sheet1!$C$54</c:f>
              <c:strCache>
                <c:ptCount val="1"/>
                <c:pt idx="0">
                  <c:v>잔류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Sheet1!$B$55:$B$58</c:f>
              <c:strCache>
                <c:ptCount val="4"/>
                <c:pt idx="0">
                  <c:v>1개</c:v>
                </c:pt>
                <c:pt idx="1">
                  <c:v>2개</c:v>
                </c:pt>
                <c:pt idx="2">
                  <c:v>3개</c:v>
                </c:pt>
                <c:pt idx="3">
                  <c:v>4개</c:v>
                </c:pt>
              </c:strCache>
            </c:strRef>
          </c:cat>
          <c:val>
            <c:numRef>
              <c:f>Sheet1!$C$55:$C$58</c:f>
              <c:numCache>
                <c:formatCode>General</c:formatCode>
                <c:ptCount val="4"/>
                <c:pt idx="0">
                  <c:v>3675</c:v>
                </c:pt>
                <c:pt idx="1">
                  <c:v>4242</c:v>
                </c:pt>
                <c:pt idx="2">
                  <c:v>46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3C-4A66-BBC1-C2CA4F7B8E30}"/>
            </c:ext>
          </c:extLst>
        </c:ser>
        <c:ser>
          <c:idx val="1"/>
          <c:order val="1"/>
          <c:tx>
            <c:strRef>
              <c:f>Sheet1!$D$54</c:f>
              <c:strCache>
                <c:ptCount val="1"/>
                <c:pt idx="0">
                  <c:v>이탈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Sheet1!$B$55:$B$58</c:f>
              <c:strCache>
                <c:ptCount val="4"/>
                <c:pt idx="0">
                  <c:v>1개</c:v>
                </c:pt>
                <c:pt idx="1">
                  <c:v>2개</c:v>
                </c:pt>
                <c:pt idx="2">
                  <c:v>3개</c:v>
                </c:pt>
                <c:pt idx="3">
                  <c:v>4개</c:v>
                </c:pt>
              </c:strCache>
            </c:strRef>
          </c:cat>
          <c:val>
            <c:numRef>
              <c:f>Sheet1!$D$55:$D$58</c:f>
              <c:numCache>
                <c:formatCode>General</c:formatCode>
                <c:ptCount val="4"/>
                <c:pt idx="0">
                  <c:v>1409</c:v>
                </c:pt>
                <c:pt idx="1">
                  <c:v>348</c:v>
                </c:pt>
                <c:pt idx="2">
                  <c:v>220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3C-4A66-BBC1-C2CA4F7B8E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79239471"/>
        <c:axId val="879231151"/>
      </c:barChart>
      <c:catAx>
        <c:axId val="87923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231151"/>
        <c:crosses val="autoZero"/>
        <c:auto val="1"/>
        <c:lblAlgn val="ctr"/>
        <c:lblOffset val="100"/>
        <c:noMultiLvlLbl val="0"/>
      </c:catAx>
      <c:valAx>
        <c:axId val="8792311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9239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Sheet1!$C$67</c:f>
              <c:strCache>
                <c:ptCount val="1"/>
                <c:pt idx="0">
                  <c:v>잔류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Sheet1!$B$68:$B$74</c:f>
              <c:strCache>
                <c:ptCount val="7"/>
                <c:pt idx="0">
                  <c:v>10 ~ 19</c:v>
                </c:pt>
                <c:pt idx="1">
                  <c:v>20 ~ 29</c:v>
                </c:pt>
                <c:pt idx="2">
                  <c:v>30 ~ 39</c:v>
                </c:pt>
                <c:pt idx="3">
                  <c:v>40 ~ 49</c:v>
                </c:pt>
                <c:pt idx="4">
                  <c:v>50 ~ 59</c:v>
                </c:pt>
                <c:pt idx="5">
                  <c:v>60 ~ 69</c:v>
                </c:pt>
                <c:pt idx="6">
                  <c:v>70 ~</c:v>
                </c:pt>
              </c:strCache>
            </c:strRef>
          </c:cat>
          <c:val>
            <c:numRef>
              <c:f>Sheet1!$C$68:$C$74</c:f>
              <c:numCache>
                <c:formatCode>General</c:formatCode>
                <c:ptCount val="7"/>
                <c:pt idx="0">
                  <c:v>46</c:v>
                </c:pt>
                <c:pt idx="1">
                  <c:v>1471</c:v>
                </c:pt>
                <c:pt idx="2">
                  <c:v>3873</c:v>
                </c:pt>
                <c:pt idx="3">
                  <c:v>1812</c:v>
                </c:pt>
                <c:pt idx="4">
                  <c:v>382</c:v>
                </c:pt>
                <c:pt idx="5">
                  <c:v>243</c:v>
                </c:pt>
                <c:pt idx="6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5-4D48-BEFC-15BF5D92FDAC}"/>
            </c:ext>
          </c:extLst>
        </c:ser>
        <c:ser>
          <c:idx val="1"/>
          <c:order val="1"/>
          <c:tx>
            <c:strRef>
              <c:f>Sheet1!$D$67</c:f>
              <c:strCache>
                <c:ptCount val="1"/>
                <c:pt idx="0">
                  <c:v>이탈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Sheet1!$B$68:$B$74</c:f>
              <c:strCache>
                <c:ptCount val="7"/>
                <c:pt idx="0">
                  <c:v>10 ~ 19</c:v>
                </c:pt>
                <c:pt idx="1">
                  <c:v>20 ~ 29</c:v>
                </c:pt>
                <c:pt idx="2">
                  <c:v>30 ~ 39</c:v>
                </c:pt>
                <c:pt idx="3">
                  <c:v>40 ~ 49</c:v>
                </c:pt>
                <c:pt idx="4">
                  <c:v>50 ~ 59</c:v>
                </c:pt>
                <c:pt idx="5">
                  <c:v>60 ~ 69</c:v>
                </c:pt>
                <c:pt idx="6">
                  <c:v>70 ~</c:v>
                </c:pt>
              </c:strCache>
            </c:strRef>
          </c:cat>
          <c:val>
            <c:numRef>
              <c:f>Sheet1!$D$68:$D$74</c:f>
              <c:numCache>
                <c:formatCode>General</c:formatCode>
                <c:ptCount val="7"/>
                <c:pt idx="0">
                  <c:v>3</c:v>
                </c:pt>
                <c:pt idx="1">
                  <c:v>121</c:v>
                </c:pt>
                <c:pt idx="2">
                  <c:v>473</c:v>
                </c:pt>
                <c:pt idx="3">
                  <c:v>806</c:v>
                </c:pt>
                <c:pt idx="4">
                  <c:v>487</c:v>
                </c:pt>
                <c:pt idx="5">
                  <c:v>132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5-4D48-BEFC-15BF5D92FD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4617935"/>
        <c:axId val="784621679"/>
      </c:barChart>
      <c:catAx>
        <c:axId val="784617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621679"/>
        <c:crosses val="autoZero"/>
        <c:auto val="1"/>
        <c:lblAlgn val="ctr"/>
        <c:lblOffset val="100"/>
        <c:noMultiLvlLbl val="0"/>
      </c:catAx>
      <c:valAx>
        <c:axId val="7846216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84617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변수 중요도</c:v>
                </c:pt>
              </c:strCache>
            </c:strRef>
          </c:tx>
          <c:spPr>
            <a:solidFill>
              <a:srgbClr val="64696D"/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A337-4A86-A80D-C3AE5A1EAE9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A337-4A86-A80D-C3AE5A1EAE9D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37-4A86-A80D-C3AE5A1EAE9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A337-4A86-A80D-C3AE5A1EAE9D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37-4A86-A80D-C3AE5A1EAE9D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A337-4A86-A80D-C3AE5A1EAE9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37-4A86-A80D-C3AE5A1EAE9D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A337-4A86-A80D-C3AE5A1EAE9D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37-4A86-A80D-C3AE5A1EAE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HasCrCard</c:v>
                </c:pt>
                <c:pt idx="1">
                  <c:v>Tenure</c:v>
                </c:pt>
                <c:pt idx="2">
                  <c:v>CreditScore</c:v>
                </c:pt>
                <c:pt idx="3">
                  <c:v>EstimatedSalary</c:v>
                </c:pt>
                <c:pt idx="4">
                  <c:v>Balance</c:v>
                </c:pt>
                <c:pt idx="5">
                  <c:v>Age_Category</c:v>
                </c:pt>
                <c:pt idx="6">
                  <c:v>Gender</c:v>
                </c:pt>
                <c:pt idx="7">
                  <c:v>NumOfProducts</c:v>
                </c:pt>
                <c:pt idx="8">
                  <c:v>IsActiveMember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2.0299999999999999E-2</c:v>
                </c:pt>
                <c:pt idx="1">
                  <c:v>2.3400000000000001E-2</c:v>
                </c:pt>
                <c:pt idx="2">
                  <c:v>4.1200000000000001E-2</c:v>
                </c:pt>
                <c:pt idx="3">
                  <c:v>8.09E-2</c:v>
                </c:pt>
                <c:pt idx="4">
                  <c:v>8.9800000000000005E-2</c:v>
                </c:pt>
                <c:pt idx="5">
                  <c:v>0.14249999999999999</c:v>
                </c:pt>
                <c:pt idx="6">
                  <c:v>0.14990000000000001</c:v>
                </c:pt>
                <c:pt idx="7">
                  <c:v>0.18459999999999999</c:v>
                </c:pt>
                <c:pt idx="8">
                  <c:v>0.26750000000000002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37-4A86-A80D-C3AE5A1EAE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09708112"/>
        <c:axId val="609708440"/>
      </c:barChart>
      <c:catAx>
        <c:axId val="60970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9708440"/>
        <c:crosses val="autoZero"/>
        <c:auto val="1"/>
        <c:lblAlgn val="ctr"/>
        <c:lblOffset val="100"/>
        <c:noMultiLvlLbl val="0"/>
      </c:catAx>
      <c:valAx>
        <c:axId val="609708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970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변수 중요도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1A-4CDF-AA32-B3A2ED568B7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691A-4CDF-AA32-B3A2ED568B7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1A-4CDF-AA32-B3A2ED568B7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691A-4CDF-AA32-B3A2ED568B78}"/>
              </c:ext>
            </c:extLst>
          </c:dPt>
          <c:dPt>
            <c:idx val="4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A-4CDF-AA32-B3A2ED568B7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691A-4CDF-AA32-B3A2ED568B7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A-4CDF-AA32-B3A2ED568B7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691A-4CDF-AA32-B3A2ED568B78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A-4CDF-AA32-B3A2ED568B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IsActiveMember
</c:v>
                </c:pt>
                <c:pt idx="1">
                  <c:v>Gender</c:v>
                </c:pt>
                <c:pt idx="2">
                  <c:v>NumOfProducts</c:v>
                </c:pt>
                <c:pt idx="3">
                  <c:v>HasCrCard</c:v>
                </c:pt>
                <c:pt idx="4">
                  <c:v>CreditScore</c:v>
                </c:pt>
                <c:pt idx="5">
                  <c:v>Tenure</c:v>
                </c:pt>
                <c:pt idx="6">
                  <c:v>EstimatedSalary</c:v>
                </c:pt>
                <c:pt idx="7">
                  <c:v>Balance</c:v>
                </c:pt>
                <c:pt idx="8">
                  <c:v>Age_Category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-1.1758</c:v>
                </c:pt>
                <c:pt idx="1">
                  <c:v>-0.81059999999999999</c:v>
                </c:pt>
                <c:pt idx="2">
                  <c:v>-0.33239999999999997</c:v>
                </c:pt>
                <c:pt idx="3">
                  <c:v>-0.12659999999999999</c:v>
                </c:pt>
                <c:pt idx="4">
                  <c:v>-7.3999999999999996E-2</c:v>
                </c:pt>
                <c:pt idx="5">
                  <c:v>-6.6600000000000006E-2</c:v>
                </c:pt>
                <c:pt idx="6">
                  <c:v>2.1899999999999999E-2</c:v>
                </c:pt>
                <c:pt idx="7">
                  <c:v>0.30449999999999999</c:v>
                </c:pt>
                <c:pt idx="8">
                  <c:v>0.65280000000000005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1A-4CDF-AA32-B3A2ED568B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99959648"/>
        <c:axId val="599961944"/>
      </c:barChart>
      <c:catAx>
        <c:axId val="599959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9961944"/>
        <c:crosses val="autoZero"/>
        <c:auto val="1"/>
        <c:lblAlgn val="ctr"/>
        <c:lblOffset val="100"/>
        <c:noMultiLvlLbl val="0"/>
      </c:catAx>
      <c:valAx>
        <c:axId val="599961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995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변수 중요도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ED17-4870-940C-94F968A9EC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ED17-4870-940C-94F968A9EC0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17-4870-940C-94F968A9EC0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ED17-4870-940C-94F968A9EC00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ED17-4870-940C-94F968A9EC00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17-4870-940C-94F968A9EC00}"/>
              </c:ext>
            </c:extLst>
          </c:dPt>
          <c:cat>
            <c:strRef>
              <c:f>Sheet1!$A$2:$A$7</c:f>
              <c:strCache>
                <c:ptCount val="6"/>
                <c:pt idx="0">
                  <c:v>IsActiveMember</c:v>
                </c:pt>
                <c:pt idx="1">
                  <c:v>Gender  </c:v>
                </c:pt>
                <c:pt idx="2">
                  <c:v>NumOfProducts</c:v>
                </c:pt>
                <c:pt idx="3">
                  <c:v>Tenure</c:v>
                </c:pt>
                <c:pt idx="4">
                  <c:v>Balance</c:v>
                </c:pt>
                <c:pt idx="5">
                  <c:v>Age_Category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-1.0343</c:v>
                </c:pt>
                <c:pt idx="1">
                  <c:v>-0.65880000000000005</c:v>
                </c:pt>
                <c:pt idx="2">
                  <c:v>-0.2087</c:v>
                </c:pt>
                <c:pt idx="3">
                  <c:v>-1.1999999999999999E-3</c:v>
                </c:pt>
                <c:pt idx="4">
                  <c:v>0.31759999999999999</c:v>
                </c:pt>
                <c:pt idx="5">
                  <c:v>0.74809999999999999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17-4870-940C-94F968A9E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67468160"/>
        <c:axId val="567470456"/>
      </c:barChart>
      <c:catAx>
        <c:axId val="567468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470456"/>
        <c:crosses val="autoZero"/>
        <c:auto val="1"/>
        <c:lblAlgn val="ctr"/>
        <c:lblOffset val="100"/>
        <c:noMultiLvlLbl val="0"/>
      </c:catAx>
      <c:valAx>
        <c:axId val="567470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46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AE6F-A188-4C82-BF7C-5E6BB526DD46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55B5-EA2F-4FBF-8802-99CD65755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9E1E0-C2C2-437B-9264-22B3758B8E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0D30-CEF4-4DC9-85F5-AAF6BB9529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28FE-7797-46DB-BBD7-4B0240E157F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C4784-B035-468C-A72E-FE33A03525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253EC-797C-4FC3-8B4C-CE050871730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4FFE-BE75-4291-98EB-17EE44543B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A910-9E9B-4072-BFD1-764AAB838B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8AB35-3CC2-4EE1-9525-065FB79168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378E-A53E-4E6F-B680-73E933E7139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72A6-8B0F-4D88-9FE8-D81125296A7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6D2F-7206-4FDB-A2D3-F9F9D3B9B5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26A1-AB4E-404B-924D-FF1B8EC45F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hn-analyst.medium.com/smote%EB%A1%9C-%EB%8D%B0%EC%9D%B4%ED%84%B0-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saon.co.kr/news/articleView.html?idxno=114553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ntimes.com/html/view.php?ud=202010232157512703dd55077bc2_1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ediapen.com/news/view/561818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hrutimechlearn/churn-modell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-19054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7749" y="1591871"/>
            <a:ext cx="6096000" cy="10722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은행 고객 이탈 요인 분석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2015270301 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이재혁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2015270335 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이유원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2016270301 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김지원</a:t>
            </a:r>
            <a:endParaRPr lang="ko-KR" altLang="en-US" sz="7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480551" y="3327693"/>
            <a:ext cx="0" cy="86400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93249" y="666354"/>
            <a:ext cx="0" cy="86400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1168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테이블 정의서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내용 개체 틀 7">
            <a:extLst>
              <a:ext uri="{FF2B5EF4-FFF2-40B4-BE49-F238E27FC236}">
                <a16:creationId xmlns:a16="http://schemas.microsoft.com/office/drawing/2014/main" id="{B8D58084-CC95-44FF-A949-A9393819DA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8480071"/>
              </p:ext>
            </p:extLst>
          </p:nvPr>
        </p:nvGraphicFramePr>
        <p:xfrm>
          <a:off x="1403668" y="2324101"/>
          <a:ext cx="9384663" cy="253122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42788">
                  <a:extLst>
                    <a:ext uri="{9D8B030D-6E8A-4147-A177-3AD203B41FA5}">
                      <a16:colId xmlns:a16="http://schemas.microsoft.com/office/drawing/2014/main" val="1834952491"/>
                    </a:ext>
                  </a:extLst>
                </a:gridCol>
                <a:gridCol w="1472306">
                  <a:extLst>
                    <a:ext uri="{9D8B030D-6E8A-4147-A177-3AD203B41FA5}">
                      <a16:colId xmlns:a16="http://schemas.microsoft.com/office/drawing/2014/main" val="3024850315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120706467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208868991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1068459372"/>
                    </a:ext>
                  </a:extLst>
                </a:gridCol>
                <a:gridCol w="4501863">
                  <a:extLst>
                    <a:ext uri="{9D8B030D-6E8A-4147-A177-3AD203B41FA5}">
                      <a16:colId xmlns:a16="http://schemas.microsoft.com/office/drawing/2014/main" val="2090487368"/>
                    </a:ext>
                  </a:extLst>
                </a:gridCol>
              </a:tblGrid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변수유형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레이블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3614377886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Geography</a:t>
                      </a:r>
                      <a:r>
                        <a:rPr lang="en-US" altLang="ko-KR" sz="1000" b="0" u="none" strike="noStrike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_Category_1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스페인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국적이 스페인인 고객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4120074054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Geography</a:t>
                      </a:r>
                      <a:r>
                        <a:rPr lang="en-US" altLang="ko-KR" sz="1000" b="0" u="none" strike="noStrike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_Category_2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독일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국적이 독일인 고객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937001675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Age_category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나이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범주화된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고객의 나이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426218022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F0CDF-D3CE-4660-A5A7-191124F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58849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 통계량 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92578-60A2-40DF-960C-DBA2C4AEB590}"/>
              </a:ext>
            </a:extLst>
          </p:cNvPr>
          <p:cNvSpPr txBox="1"/>
          <p:nvPr/>
        </p:nvSpPr>
        <p:spPr>
          <a:xfrm>
            <a:off x="217102" y="917285"/>
            <a:ext cx="1904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전체 자료의 수는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10000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2AF33-15B5-4E41-905E-27193433D8FC}"/>
              </a:ext>
            </a:extLst>
          </p:cNvPr>
          <p:cNvSpPr txBox="1"/>
          <p:nvPr/>
        </p:nvSpPr>
        <p:spPr>
          <a:xfrm>
            <a:off x="844594" y="3240533"/>
            <a:ext cx="22541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3-1&gt; Gender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변수 이탈여부 빈도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51CF9-2F3F-402A-8108-046A4D1C9D8E}"/>
              </a:ext>
            </a:extLst>
          </p:cNvPr>
          <p:cNvSpPr txBox="1"/>
          <p:nvPr/>
        </p:nvSpPr>
        <p:spPr>
          <a:xfrm>
            <a:off x="6370971" y="3254360"/>
            <a:ext cx="24432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3-2&gt;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Geography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변수 이탈여부 빈도 분석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2592B-DC80-4875-A573-DE0B121D443E}"/>
              </a:ext>
            </a:extLst>
          </p:cNvPr>
          <p:cNvSpPr txBox="1"/>
          <p:nvPr/>
        </p:nvSpPr>
        <p:spPr>
          <a:xfrm>
            <a:off x="642615" y="5872358"/>
            <a:ext cx="2717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3-3&gt;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IsActiveMember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변수 이탈여부 빈도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F74C0-714F-4C0A-9FD4-D12E9493A4B1}"/>
              </a:ext>
            </a:extLst>
          </p:cNvPr>
          <p:cNvSpPr txBox="1"/>
          <p:nvPr/>
        </p:nvSpPr>
        <p:spPr>
          <a:xfrm>
            <a:off x="6382511" y="5886185"/>
            <a:ext cx="24336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3-4&gt;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HasCrCard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변수 이탈여부 빈도 분석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3F36F4A6-0B80-4BC0-A6A0-E87DEF2558F2}"/>
              </a:ext>
            </a:extLst>
          </p:cNvPr>
          <p:cNvGraphicFramePr>
            <a:graphicFrameLocks/>
          </p:cNvGraphicFramePr>
          <p:nvPr/>
        </p:nvGraphicFramePr>
        <p:xfrm>
          <a:off x="292100" y="1177742"/>
          <a:ext cx="3344095" cy="220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1ACEFFF-A04B-4C57-BAF3-38C198E34ADE}"/>
              </a:ext>
            </a:extLst>
          </p:cNvPr>
          <p:cNvGraphicFramePr>
            <a:graphicFrameLocks/>
          </p:cNvGraphicFramePr>
          <p:nvPr/>
        </p:nvGraphicFramePr>
        <p:xfrm>
          <a:off x="5878418" y="1177742"/>
          <a:ext cx="3414712" cy="2103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9378FA10-FA23-41A6-8D93-DBB6AFFFEEE4}"/>
              </a:ext>
            </a:extLst>
          </p:cNvPr>
          <p:cNvGraphicFramePr>
            <a:graphicFrameLocks/>
          </p:cNvGraphicFramePr>
          <p:nvPr/>
        </p:nvGraphicFramePr>
        <p:xfrm>
          <a:off x="292100" y="3891560"/>
          <a:ext cx="3344095" cy="1960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E8DB61FE-432C-422D-A4AC-34604EF0E338}"/>
              </a:ext>
            </a:extLst>
          </p:cNvPr>
          <p:cNvGraphicFramePr>
            <a:graphicFrameLocks/>
          </p:cNvGraphicFramePr>
          <p:nvPr/>
        </p:nvGraphicFramePr>
        <p:xfrm>
          <a:off x="5878418" y="3905386"/>
          <a:ext cx="3414712" cy="1960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85A7B-585C-47C0-A4EF-6C0D0F81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583" y="621029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EEE99-A20D-452C-BDFF-89135E236466}"/>
              </a:ext>
            </a:extLst>
          </p:cNvPr>
          <p:cNvSpPr txBox="1"/>
          <p:nvPr/>
        </p:nvSpPr>
        <p:spPr>
          <a:xfrm>
            <a:off x="3009472" y="1666450"/>
            <a:ext cx="3373039" cy="84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성별의 경우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이탈에 비해 잔류인 남성이 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많고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여성의 경우 이탈에 비해 잔류의 수가 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많다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E7D2E-6263-483F-AFB9-1FFC0F0BCB82}"/>
              </a:ext>
            </a:extLst>
          </p:cNvPr>
          <p:cNvSpPr txBox="1"/>
          <p:nvPr/>
        </p:nvSpPr>
        <p:spPr>
          <a:xfrm>
            <a:off x="9079422" y="1681526"/>
            <a:ext cx="2774642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국가 별 특징으로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프랑스 고객의 잔류가 월등히 많고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이탈의 경우 프랑스와 비슷하지만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독일 고객의 이탈이 약간 많다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57127-F82C-4048-9FBA-A4F815FF236B}"/>
              </a:ext>
            </a:extLst>
          </p:cNvPr>
          <p:cNvSpPr txBox="1"/>
          <p:nvPr/>
        </p:nvSpPr>
        <p:spPr>
          <a:xfrm>
            <a:off x="3202804" y="4341645"/>
            <a:ext cx="3087705" cy="82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고객의 활동 여부의 경우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활동 고객은 이탈에 비해 잔류가 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많고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 활동 고객은 이탈에 비해 잔류가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많다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7012D2-E6D8-46EB-9E91-F69AFF808AE1}"/>
              </a:ext>
            </a:extLst>
          </p:cNvPr>
          <p:cNvSpPr txBox="1"/>
          <p:nvPr/>
        </p:nvSpPr>
        <p:spPr>
          <a:xfrm>
            <a:off x="9191405" y="4195702"/>
            <a:ext cx="2550675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신용카드 소유여부의 경우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카드가 있는 고객의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이탈에 비해 잔류가 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높고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카드가 없는 고객의 경우 역시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이탈에 비해 잔류가 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 높다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37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17828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 통계량 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39C0F-8D95-47CC-AB96-6C5A906C41E8}"/>
              </a:ext>
            </a:extLst>
          </p:cNvPr>
          <p:cNvSpPr txBox="1"/>
          <p:nvPr/>
        </p:nvSpPr>
        <p:spPr>
          <a:xfrm>
            <a:off x="6971625" y="4817991"/>
            <a:ext cx="2988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3-6&gt; </a:t>
            </a:r>
            <a:r>
              <a:rPr lang="en-US" altLang="ko-KR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NumOfProduct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67972-4BE8-4162-A9D5-0826552295E7}"/>
              </a:ext>
            </a:extLst>
          </p:cNvPr>
          <p:cNvSpPr txBox="1"/>
          <p:nvPr/>
        </p:nvSpPr>
        <p:spPr>
          <a:xfrm>
            <a:off x="1684805" y="4817991"/>
            <a:ext cx="29386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3-5&gt; </a:t>
            </a:r>
            <a:r>
              <a:rPr lang="en-US" altLang="ko-KR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Age_Category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12DE709-69E6-41E0-BEC8-1AED4F54FB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1902"/>
              </p:ext>
            </p:extLst>
          </p:nvPr>
        </p:nvGraphicFramePr>
        <p:xfrm>
          <a:off x="6040703" y="2056021"/>
          <a:ext cx="475020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4734474-B23A-4DC9-9F67-52CA04A23A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05202"/>
              </p:ext>
            </p:extLst>
          </p:nvPr>
        </p:nvGraphicFramePr>
        <p:xfrm>
          <a:off x="839232" y="20560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720D9-3355-424C-99ED-31BF9F1F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5065" y="6163788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B1618-321D-4E10-97CD-D28E2C39FEB8}"/>
              </a:ext>
            </a:extLst>
          </p:cNvPr>
          <p:cNvSpPr txBox="1"/>
          <p:nvPr/>
        </p:nvSpPr>
        <p:spPr>
          <a:xfrm>
            <a:off x="699055" y="5133123"/>
            <a:ext cx="4572000" cy="7954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연령의 경우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대가 월등히 많고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고객의 경우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대가 가장 많이 분포해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E7CB1-99F8-4A24-9DEB-6A499CF0F9A4}"/>
              </a:ext>
            </a:extLst>
          </p:cNvPr>
          <p:cNvSpPr txBox="1"/>
          <p:nvPr/>
        </p:nvSpPr>
        <p:spPr>
          <a:xfrm>
            <a:off x="5350597" y="5133123"/>
            <a:ext cx="6230373" cy="7954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수로는 대부분 고객이 상품을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또는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개를 이용하고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상품을 다량 이용하는 사람은 오히려 이탈 고객의 비율이 많은 것을 알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82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5157" y="933710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 통계량 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FB3153E1-3A2D-475C-BC1C-C9F724BAE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56769"/>
              </p:ext>
            </p:extLst>
          </p:nvPr>
        </p:nvGraphicFramePr>
        <p:xfrm>
          <a:off x="5005056" y="1294978"/>
          <a:ext cx="3142248" cy="49290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47416">
                  <a:extLst>
                    <a:ext uri="{9D8B030D-6E8A-4147-A177-3AD203B41FA5}">
                      <a16:colId xmlns:a16="http://schemas.microsoft.com/office/drawing/2014/main" val="1518621569"/>
                    </a:ext>
                  </a:extLst>
                </a:gridCol>
                <a:gridCol w="1047416">
                  <a:extLst>
                    <a:ext uri="{9D8B030D-6E8A-4147-A177-3AD203B41FA5}">
                      <a16:colId xmlns:a16="http://schemas.microsoft.com/office/drawing/2014/main" val="381879224"/>
                    </a:ext>
                  </a:extLst>
                </a:gridCol>
                <a:gridCol w="1047416">
                  <a:extLst>
                    <a:ext uri="{9D8B030D-6E8A-4147-A177-3AD203B41FA5}">
                      <a16:colId xmlns:a16="http://schemas.microsoft.com/office/drawing/2014/main" val="2389454682"/>
                    </a:ext>
                  </a:extLst>
                </a:gridCol>
              </a:tblGrid>
              <a:tr h="547675"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CreditScore</a:t>
                      </a:r>
                      <a:endParaRPr lang="en-US" sz="1100" u="none" strike="noStrike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 점수</a:t>
                      </a:r>
                      <a:r>
                        <a:rPr lang="en-US" altLang="ko-KR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</a:t>
                      </a: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1000" b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165373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980526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38.92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8705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96.65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10.49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092743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5061109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148106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626687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1376347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76920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4D5DF9-3E05-4F72-8D8E-186090C98341}"/>
              </a:ext>
            </a:extLst>
          </p:cNvPr>
          <p:cNvSpPr txBox="1"/>
          <p:nvPr/>
        </p:nvSpPr>
        <p:spPr>
          <a:xfrm>
            <a:off x="5017657" y="1064146"/>
            <a:ext cx="30139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3-1&gt; </a:t>
            </a:r>
            <a:r>
              <a:rPr lang="en-US" altLang="ko-KR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CreditScore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Age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14A95-053B-4245-BEBE-44F6B321879F}"/>
              </a:ext>
            </a:extLst>
          </p:cNvPr>
          <p:cNvSpPr txBox="1"/>
          <p:nvPr/>
        </p:nvSpPr>
        <p:spPr>
          <a:xfrm>
            <a:off x="1244272" y="3739534"/>
            <a:ext cx="28216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3-7&gt; </a:t>
            </a:r>
            <a:r>
              <a:rPr lang="en-US" altLang="ko-KR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CreditScore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EFC3A-6F4F-4D0D-B80C-0BCECABCC4B2}"/>
              </a:ext>
            </a:extLst>
          </p:cNvPr>
          <p:cNvSpPr txBox="1"/>
          <p:nvPr/>
        </p:nvSpPr>
        <p:spPr>
          <a:xfrm>
            <a:off x="1451861" y="6309357"/>
            <a:ext cx="2406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3-8&gt; Age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5C59D3-AE15-42ED-A10B-6F0E82B1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5904" y="615645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FCE3C0-D2BE-4249-829C-9F3CF76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992463"/>
            <a:ext cx="2182557" cy="2749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BF0ACA-EB04-43A3-85A9-3DC4FE0E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15" y="981983"/>
            <a:ext cx="2176461" cy="2761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ED497-16FF-4223-A9CC-F18AF997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1" y="3916318"/>
            <a:ext cx="2182557" cy="24466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A31605-FEFD-42DF-A9D0-65AD3EE32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788" y="3913753"/>
            <a:ext cx="2176461" cy="2446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907A84-1CD6-4990-8B96-8047964D2F2F}"/>
              </a:ext>
            </a:extLst>
          </p:cNvPr>
          <p:cNvSpPr txBox="1"/>
          <p:nvPr/>
        </p:nvSpPr>
        <p:spPr>
          <a:xfrm>
            <a:off x="8434649" y="2332192"/>
            <a:ext cx="3432194" cy="30455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신용점수의 경우 이탈고객과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잔류고객의 비율이 비슷한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양상을 띄는 것을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연령의 경우 이탈고객의 나이가 잔류 고객의 나이보다 전체적으로는 조금 더 높은 것을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94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034" y="946148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 통계량 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254DD09-D245-426E-A7ED-6A9463F1E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761642"/>
              </p:ext>
            </p:extLst>
          </p:nvPr>
        </p:nvGraphicFramePr>
        <p:xfrm>
          <a:off x="5005056" y="1294978"/>
          <a:ext cx="3142248" cy="49290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40159">
                  <a:extLst>
                    <a:ext uri="{9D8B030D-6E8A-4147-A177-3AD203B41FA5}">
                      <a16:colId xmlns:a16="http://schemas.microsoft.com/office/drawing/2014/main" val="1518621569"/>
                    </a:ext>
                  </a:extLst>
                </a:gridCol>
                <a:gridCol w="1254673">
                  <a:extLst>
                    <a:ext uri="{9D8B030D-6E8A-4147-A177-3AD203B41FA5}">
                      <a16:colId xmlns:a16="http://schemas.microsoft.com/office/drawing/2014/main" val="381879224"/>
                    </a:ext>
                  </a:extLst>
                </a:gridCol>
                <a:gridCol w="1047416">
                  <a:extLst>
                    <a:ext uri="{9D8B030D-6E8A-4147-A177-3AD203B41FA5}">
                      <a16:colId xmlns:a16="http://schemas.microsoft.com/office/drawing/2014/main" val="2389454682"/>
                    </a:ext>
                  </a:extLst>
                </a:gridCol>
              </a:tblGrid>
              <a:tr h="54767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 수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</a:p>
                    <a:p>
                      <a:pPr algn="ctr" fontAlgn="ctr"/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165373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980526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5.01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76485.89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8705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62397.41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092743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5061109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148106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97198.54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626687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127644.24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1376347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250898.09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76920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AA94DEE-627E-4A4D-9051-1CDF7E01F427}"/>
              </a:ext>
            </a:extLst>
          </p:cNvPr>
          <p:cNvSpPr txBox="1"/>
          <p:nvPr/>
        </p:nvSpPr>
        <p:spPr>
          <a:xfrm>
            <a:off x="5017657" y="1064146"/>
            <a:ext cx="29642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3-2&gt; Tenure, Balance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이탈여부 기초 통계량 분석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99556-7716-4CEB-9116-E626A766F5FB}"/>
              </a:ext>
            </a:extLst>
          </p:cNvPr>
          <p:cNvSpPr txBox="1"/>
          <p:nvPr/>
        </p:nvSpPr>
        <p:spPr>
          <a:xfrm>
            <a:off x="1305118" y="3454613"/>
            <a:ext cx="25715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3-9&gt; Tenure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3B768-4A4F-448F-8AEF-BC27B0ECF48F}"/>
              </a:ext>
            </a:extLst>
          </p:cNvPr>
          <p:cNvSpPr txBox="1"/>
          <p:nvPr/>
        </p:nvSpPr>
        <p:spPr>
          <a:xfrm>
            <a:off x="1258138" y="6291827"/>
            <a:ext cx="2675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3-10&gt; Balance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이탈여부 기초 통계량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032A8-EBC6-4B9C-8C18-E528F343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862" y="616267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9E365-8A01-4824-833B-9B14FD3E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1" y="3705351"/>
            <a:ext cx="2172746" cy="2554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65F4D-E525-400B-8E73-95AA93DF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81" y="3705351"/>
            <a:ext cx="2172745" cy="2554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079958-8454-4B4C-A1A9-94026BAC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3" y="946148"/>
            <a:ext cx="2172744" cy="2539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D9D7D0-E1F4-444F-9B4C-39F83AD0E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181" y="940629"/>
            <a:ext cx="2172744" cy="2539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F4923C-DC12-4143-8FC4-DDB95ADA97CF}"/>
              </a:ext>
            </a:extLst>
          </p:cNvPr>
          <p:cNvSpPr txBox="1"/>
          <p:nvPr/>
        </p:nvSpPr>
        <p:spPr>
          <a:xfrm>
            <a:off x="8248245" y="2061780"/>
            <a:ext cx="3637595" cy="3380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이탈고객의 경우 거래 이용 기간이 조금 더 넒은 형태로 분포하는 것을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이탈과 잔류고객의 중앙값이 비슷함을 알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계좌 잔고의 경우 잔류 고객의 경우 더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다양하게 분포되는 것을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그에 반해 이탈 고객의 잔고가 조금 더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모습을 볼 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82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3205" y="93600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 통계량 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554575-530A-4D7A-85DC-5206EDA8E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71354"/>
              </p:ext>
            </p:extLst>
          </p:nvPr>
        </p:nvGraphicFramePr>
        <p:xfrm>
          <a:off x="5005055" y="1294978"/>
          <a:ext cx="2492324" cy="492907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46162">
                  <a:extLst>
                    <a:ext uri="{9D8B030D-6E8A-4147-A177-3AD203B41FA5}">
                      <a16:colId xmlns:a16="http://schemas.microsoft.com/office/drawing/2014/main" val="1518621569"/>
                    </a:ext>
                  </a:extLst>
                </a:gridCol>
                <a:gridCol w="1246162">
                  <a:extLst>
                    <a:ext uri="{9D8B030D-6E8A-4147-A177-3AD203B41FA5}">
                      <a16:colId xmlns:a16="http://schemas.microsoft.com/office/drawing/2014/main" val="381879224"/>
                    </a:ext>
                  </a:extLst>
                </a:gridCol>
              </a:tblGrid>
              <a:tr h="54767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EstimatedSalary</a:t>
                      </a:r>
                      <a:endParaRPr lang="en-US" sz="1100" u="none" strike="noStrike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추정된 급여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165373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980526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100090.24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8705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57510.49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092743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11.58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5061109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51002.11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21481061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100193.92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6266872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149388.25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1376347"/>
                  </a:ext>
                </a:extLst>
              </a:tr>
              <a:tr h="547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199992.48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76920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A31F5B-18DF-4728-AA1D-AC9B45C17442}"/>
              </a:ext>
            </a:extLst>
          </p:cNvPr>
          <p:cNvSpPr txBox="1"/>
          <p:nvPr/>
        </p:nvSpPr>
        <p:spPr>
          <a:xfrm>
            <a:off x="5017657" y="1064146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3-3&gt; </a:t>
            </a:r>
            <a:r>
              <a:rPr lang="en-US" altLang="ko-KR" sz="900" dirty="0" err="1"/>
              <a:t>EstimatedSalary</a:t>
            </a:r>
            <a:r>
              <a:rPr lang="en-US" altLang="ko-KR" sz="900" dirty="0"/>
              <a:t> </a:t>
            </a:r>
            <a:r>
              <a:rPr lang="ko-KR" altLang="en-US" sz="900" dirty="0"/>
              <a:t>변수 이탈여부 기초 통계량 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6A4C9-FCEC-49DB-A28E-4AAEFFCF0E19}"/>
              </a:ext>
            </a:extLst>
          </p:cNvPr>
          <p:cNvSpPr txBox="1"/>
          <p:nvPr/>
        </p:nvSpPr>
        <p:spPr>
          <a:xfrm>
            <a:off x="935709" y="4897801"/>
            <a:ext cx="34131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그림</a:t>
            </a:r>
            <a:r>
              <a:rPr lang="en-US" altLang="ko-KR" sz="900" dirty="0"/>
              <a:t> 3-11&gt; </a:t>
            </a:r>
            <a:r>
              <a:rPr lang="en-US" altLang="ko-KR" sz="900" dirty="0" err="1"/>
              <a:t>EstimatedSalary</a:t>
            </a:r>
            <a:r>
              <a:rPr lang="ko-KR" altLang="en-US" sz="900" dirty="0"/>
              <a:t> 변수 이탈여부 기초 통계량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303609-E333-4F84-BFF5-19AB288F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6574" y="6197598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1293A-C6F5-4D98-9C21-37FE91D5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65" y="2204196"/>
            <a:ext cx="2262812" cy="2594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DA57A8-7EBC-43FE-B2E2-44F8C81C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45" y="2222680"/>
            <a:ext cx="2262812" cy="25948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EA769A-575C-41AA-9C5F-E511EAF2379E}"/>
              </a:ext>
            </a:extLst>
          </p:cNvPr>
          <p:cNvSpPr txBox="1"/>
          <p:nvPr/>
        </p:nvSpPr>
        <p:spPr>
          <a:xfrm>
            <a:off x="7843178" y="3186193"/>
            <a:ext cx="3746595" cy="7954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추정급여의 경우 잔류고객과 이탈 고객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 다 큰 차이가 없음을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605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74563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795BA-FA12-4BD4-BB92-C9963AD46CCB}"/>
              </a:ext>
            </a:extLst>
          </p:cNvPr>
          <p:cNvSpPr txBox="1"/>
          <p:nvPr/>
        </p:nvSpPr>
        <p:spPr>
          <a:xfrm>
            <a:off x="1804207" y="4911296"/>
            <a:ext cx="860898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KNN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알고리즘을 기반으로 적은 데이터 셋에 있는 데이터와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이웃들의 차이를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값으로 만들어서 기존 데이터와 약간 차이가 나는 새로운 데이터들을 증식 시키는 방법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너무 고차원의 데이터이면 잘못된 데이터가 만들어질 수도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276B0-A9CE-499A-A9B8-9735B140C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76" b="5982"/>
          <a:stretch/>
        </p:blipFill>
        <p:spPr>
          <a:xfrm>
            <a:off x="1646411" y="1111476"/>
            <a:ext cx="8924578" cy="3693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32E2D-BD4F-40B0-800F-46C2358D7ED6}"/>
              </a:ext>
            </a:extLst>
          </p:cNvPr>
          <p:cNvSpPr txBox="1"/>
          <p:nvPr/>
        </p:nvSpPr>
        <p:spPr>
          <a:xfrm>
            <a:off x="8013104" y="4693274"/>
            <a:ext cx="237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그림</a:t>
            </a:r>
            <a:r>
              <a:rPr lang="en-US" altLang="ko-KR" sz="1200" dirty="0"/>
              <a:t> 3-12&gt; Smote</a:t>
            </a:r>
            <a:r>
              <a:rPr lang="ko-KR" altLang="en-US" sz="1200" dirty="0"/>
              <a:t> 기법 설명</a:t>
            </a:r>
            <a:r>
              <a:rPr lang="en-US" altLang="ko-KR" sz="1200" baseline="30000" dirty="0"/>
              <a:t>3)</a:t>
            </a:r>
            <a:endParaRPr lang="ko-KR" altLang="en-US" sz="1200" baseline="30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64D59-54EF-438C-B069-E2361A0B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484" y="617768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F306-9095-4039-95A0-6E5CF11E78FF}"/>
              </a:ext>
            </a:extLst>
          </p:cNvPr>
          <p:cNvSpPr txBox="1"/>
          <p:nvPr/>
        </p:nvSpPr>
        <p:spPr>
          <a:xfrm>
            <a:off x="187325" y="6533465"/>
            <a:ext cx="8052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3)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SMOTE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데이터 불균형 해결하기」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https://john-analyst.medium.com/smote%EB%A1%9C-%EB%8D%B0%EC%9D%B4%ED%84%B0-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%EB%B6%88%EA%B7%A0%ED%98%95-%ED%95%B4%EA%B2%B0%ED%95%98%EA%B8%B0-5ab674ef0b32 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34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72326" y="19709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SMOTE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적용 전후비교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44875"/>
              </p:ext>
            </p:extLst>
          </p:nvPr>
        </p:nvGraphicFramePr>
        <p:xfrm>
          <a:off x="399660" y="1215024"/>
          <a:ext cx="5549151" cy="100716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49717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849717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849717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3677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318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2265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117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321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366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1239966" y="2328740"/>
            <a:ext cx="3464719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=0.8390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=(2265+252)/(2265+117+366+252)</a:t>
            </a:r>
          </a:p>
          <a:p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=0.4078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=252/(366+252)</a:t>
            </a:r>
          </a:p>
          <a:p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=0.9590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=2265/(2265+117)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F5EAB-E181-464C-989E-59411C551D36}"/>
              </a:ext>
            </a:extLst>
          </p:cNvPr>
          <p:cNvSpPr txBox="1"/>
          <p:nvPr/>
        </p:nvSpPr>
        <p:spPr>
          <a:xfrm>
            <a:off x="7309851" y="2282986"/>
            <a:ext cx="3462037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=0.7417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=(1847+378)/(1847+535+240+378)</a:t>
            </a:r>
          </a:p>
          <a:p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=0.6117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=378/(240+378)</a:t>
            </a:r>
          </a:p>
          <a:p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=0.7754</a:t>
            </a: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=1847/(1847+535)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385F2C0-BCDE-4862-979A-6D6AEC814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973027"/>
              </p:ext>
            </p:extLst>
          </p:nvPr>
        </p:nvGraphicFramePr>
        <p:xfrm>
          <a:off x="6243189" y="1215024"/>
          <a:ext cx="5549151" cy="100716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49717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849717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849717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36774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318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1847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535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321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240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64127B-5AB3-4042-A00A-CDE4CB8DE832}"/>
              </a:ext>
            </a:extLst>
          </p:cNvPr>
          <p:cNvSpPr txBox="1"/>
          <p:nvPr/>
        </p:nvSpPr>
        <p:spPr>
          <a:xfrm>
            <a:off x="379488" y="984192"/>
            <a:ext cx="3297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3-4&gt; </a:t>
            </a:r>
            <a:r>
              <a:rPr lang="ko-KR" altLang="en-US" sz="900" dirty="0"/>
              <a:t>의사결정나무 </a:t>
            </a:r>
            <a:r>
              <a:rPr lang="en-US" altLang="ko-KR" sz="900" dirty="0"/>
              <a:t>SMOTE</a:t>
            </a:r>
            <a:r>
              <a:rPr lang="ko-KR" altLang="en-US" sz="900" dirty="0"/>
              <a:t> 기법 적용 전의 정오분류표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FCBD3-A035-4B58-A487-B1747695B5B4}"/>
              </a:ext>
            </a:extLst>
          </p:cNvPr>
          <p:cNvSpPr txBox="1"/>
          <p:nvPr/>
        </p:nvSpPr>
        <p:spPr>
          <a:xfrm>
            <a:off x="6218194" y="984192"/>
            <a:ext cx="3297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3-5&gt; </a:t>
            </a:r>
            <a:r>
              <a:rPr lang="ko-KR" altLang="en-US" sz="900" dirty="0"/>
              <a:t>의사결정나무 </a:t>
            </a:r>
            <a:r>
              <a:rPr lang="en-US" altLang="ko-KR" sz="900" dirty="0"/>
              <a:t>SMOTE </a:t>
            </a:r>
            <a:r>
              <a:rPr lang="ko-KR" altLang="en-US" sz="900" dirty="0"/>
              <a:t>기법 적용 후의 정오분류표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BCB52A-D9C7-4BE5-81C8-26A82A0E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1200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55A32-169C-4642-BAA6-33AA2CA0DA4F}"/>
              </a:ext>
            </a:extLst>
          </p:cNvPr>
          <p:cNvSpPr txBox="1"/>
          <p:nvPr/>
        </p:nvSpPr>
        <p:spPr>
          <a:xfrm>
            <a:off x="6155695" y="4386675"/>
            <a:ext cx="5651718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3-5&gt;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Smote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 적용 후의 의사결정나무 기법의 예측을 나타내는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정오분류표이다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Smote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 적용 후의 의사결정나무 분석 결과는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Smote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 적용 전보다 전체적으로 조금 떨어진 것을 볼 수 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분류 정확도는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74.17%,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61.17%,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77.54%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EC847-5C42-4C3D-801D-17A7C524BF95}"/>
              </a:ext>
            </a:extLst>
          </p:cNvPr>
          <p:cNvSpPr txBox="1"/>
          <p:nvPr/>
        </p:nvSpPr>
        <p:spPr>
          <a:xfrm>
            <a:off x="348376" y="4496742"/>
            <a:ext cx="5651718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3-4&gt;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Smote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 적용 전의 의사결정나무 기법의 예측을 나타내는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정오분류표이다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의사결정나무 분석의 전체 분류 정확도는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83.90%,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40.78%,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95.90%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93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AF7C6-3254-44F1-A6EA-7137FEDF495F}"/>
              </a:ext>
            </a:extLst>
          </p:cNvPr>
          <p:cNvSpPr/>
          <p:nvPr/>
        </p:nvSpPr>
        <p:spPr>
          <a:xfrm>
            <a:off x="2794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ko-KR" b="1"/>
              <a:t>변수</a:t>
            </a:r>
            <a:endParaRPr lang="ko-KR" altLang="ko-KR"/>
          </a:p>
          <a:p>
            <a:pPr fontAlgn="ctr"/>
            <a:r>
              <a:rPr lang="en-US" altLang="ko-KR"/>
              <a:t>IsActiveMember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고객의 활동 여부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NumOfProducts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상품의 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Gender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성별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Age_Category</a:t>
            </a:r>
            <a:endParaRPr lang="ko-KR" altLang="ko-KR"/>
          </a:p>
          <a:p>
            <a:pPr fontAlgn="ctr"/>
            <a:r>
              <a:rPr lang="en-US" altLang="ko-KR"/>
              <a:t>(</a:t>
            </a:r>
            <a:r>
              <a:rPr lang="ko-KR" altLang="ko-KR"/>
              <a:t>나이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Balance</a:t>
            </a:r>
            <a:endParaRPr lang="ko-KR" altLang="ko-KR"/>
          </a:p>
          <a:p>
            <a:pPr fontAlgn="ctr"/>
            <a:r>
              <a:rPr lang="en-US" altLang="ko-KR"/>
              <a:t>(</a:t>
            </a:r>
            <a:r>
              <a:rPr lang="ko-KR" altLang="ko-KR"/>
              <a:t>잔고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EstimatedSalary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추정된 급여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CreditScore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신용 점수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Tenure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고객이 은행과 함께한 연도의 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HasCrCard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카드 소유 여부</a:t>
            </a:r>
            <a:r>
              <a:rPr lang="en-US" altLang="ko-KR"/>
              <a:t>)</a:t>
            </a:r>
            <a:endParaRPr lang="ko-KR" altLang="ko-KR"/>
          </a:p>
        </p:txBody>
      </p:sp>
      <p:sp>
        <p:nvSpPr>
          <p:cNvPr id="19" name="직사각형 18"/>
          <p:cNvSpPr/>
          <p:nvPr/>
        </p:nvSpPr>
        <p:spPr>
          <a:xfrm>
            <a:off x="2647950" y="124088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의사결정나무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FA5D2-8592-4246-B359-F3815B41921B}"/>
              </a:ext>
            </a:extLst>
          </p:cNvPr>
          <p:cNvSpPr txBox="1"/>
          <p:nvPr/>
        </p:nvSpPr>
        <p:spPr>
          <a:xfrm>
            <a:off x="279400" y="4422953"/>
            <a:ext cx="11067336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3-7&gt;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변수들이 해당 은행 고객의 이탈에 영향을 주는지 알아보기 위해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의사결정나무를 사용하였고 본 연구에서는 새로운 자료에 적용할 때 예측 오차를 줄이기 위하여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3-6&gt;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정지규칙이 제시되었다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4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나무의 최대 깊이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(Maximum tree depth)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부모마디의 관측 수 제한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(Minimum Number of Case for parent)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자식마디의 관측 수 제한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(Minimum Number of Case for child)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설정하였다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4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나무 깊이는 의사결정나무의 가지를 이루는 가지의 수이며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부모마디의 관측 수 제한은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분기를 하기 위한 부모 마디의 최소 관측 수이고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자식마디의 관측 수 제한은 부모마디의 관측수가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이상이더라도 자식마디의 한 쪽 관측 수가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되지 않으면 분리하지 않는다는 의미이다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F21E1E6-3492-45E5-BFC7-8EAEED51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715426"/>
              </p:ext>
            </p:extLst>
          </p:nvPr>
        </p:nvGraphicFramePr>
        <p:xfrm>
          <a:off x="345330" y="1281009"/>
          <a:ext cx="4977683" cy="17850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93892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783791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367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정지규칙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318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분리정지</a:t>
                      </a:r>
                      <a:endParaRPr lang="en-US" altLang="ko-KR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(Maximum tree depth)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318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부모마디의  관측 수 제한</a:t>
                      </a:r>
                      <a:endParaRPr lang="en-US" altLang="ko-KR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(Minimum Number of Case for parent)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440323"/>
                  </a:ext>
                </a:extLst>
              </a:tr>
              <a:tr h="318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자식마디의 관측 수 제한</a:t>
                      </a:r>
                      <a:endParaRPr lang="en-US" altLang="ko-KR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(Minimum Number of Case for child)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3417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DFB5DE-11FE-4489-89BA-C7AFDEE7C703}"/>
              </a:ext>
            </a:extLst>
          </p:cNvPr>
          <p:cNvSpPr txBox="1"/>
          <p:nvPr/>
        </p:nvSpPr>
        <p:spPr>
          <a:xfrm>
            <a:off x="184150" y="6530517"/>
            <a:ext cx="97449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배정수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「의사결정나무 분석 기법을 활용한 고등학생 진로결정수준 및 진로준비행동 결정요인 우선순위 탐구」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순천향대학교 대학교 박사학위논문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2014, 39~40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쪽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indent="-228600">
              <a:buFontTx/>
              <a:buAutoNum type="arabicParenR"/>
            </a:pP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황진수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「의사결정나무분석방법을 이용한 방한 일본인 쇼핑관광객의 상품구매행동의 특성에 관한 연구」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세종대학교 대학원 석사학위논문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2004,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77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쪽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indent="-228600">
              <a:buAutoNum type="arabicParenR"/>
            </a:pP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F8F5DA-3597-401E-BCFC-087B361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930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41993-5C42-4307-8944-A3F51FA8965C}"/>
              </a:ext>
            </a:extLst>
          </p:cNvPr>
          <p:cNvSpPr txBox="1"/>
          <p:nvPr/>
        </p:nvSpPr>
        <p:spPr>
          <a:xfrm>
            <a:off x="340534" y="1065565"/>
            <a:ext cx="2182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3-6&gt; </a:t>
            </a:r>
            <a:r>
              <a:rPr lang="ko-KR" altLang="en-US" sz="900" dirty="0"/>
              <a:t>의사결정나무 정지규칙 설명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C188DD7-97B3-44F9-A3F6-0669D5977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47554"/>
              </p:ext>
            </p:extLst>
          </p:nvPr>
        </p:nvGraphicFramePr>
        <p:xfrm>
          <a:off x="7733691" y="946149"/>
          <a:ext cx="1835759" cy="3261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5759">
                  <a:extLst>
                    <a:ext uri="{9D8B030D-6E8A-4147-A177-3AD203B41FA5}">
                      <a16:colId xmlns:a16="http://schemas.microsoft.com/office/drawing/2014/main" val="1053588452"/>
                    </a:ext>
                  </a:extLst>
                </a:gridCol>
              </a:tblGrid>
              <a:tr h="214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50179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IsActiveMember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활동 여부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102920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NumOfProducts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수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95901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26053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Age_Category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665013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0252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EstimatedSalary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추정된 급여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40083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CreditScore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 점수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251150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연도의 수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04601"/>
                  </a:ext>
                </a:extLst>
              </a:tr>
              <a:tr h="294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HasCrCard</a:t>
                      </a:r>
                      <a:endParaRPr lang="en-US" altLang="ko-KR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소유 여부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4546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2C55048-98AF-4976-B136-780EF2C639F2}"/>
              </a:ext>
            </a:extLst>
          </p:cNvPr>
          <p:cNvSpPr txBox="1"/>
          <p:nvPr/>
        </p:nvSpPr>
        <p:spPr>
          <a:xfrm>
            <a:off x="7733690" y="4193156"/>
            <a:ext cx="1951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3-7&gt; </a:t>
            </a:r>
            <a:r>
              <a:rPr lang="ko-KR" altLang="en-US" sz="900" dirty="0"/>
              <a:t>의사결정나무 독립변수 </a:t>
            </a:r>
          </a:p>
        </p:txBody>
      </p:sp>
    </p:spTree>
    <p:extLst>
      <p:ext uri="{BB962C8B-B14F-4D97-AF65-F5344CB8AC3E}">
        <p14:creationId xmlns:p14="http://schemas.microsoft.com/office/powerpoint/2010/main" val="306899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47950" y="124088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의사결정나무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B19DF-5E44-4D32-A4F8-146E26276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4" y="948223"/>
            <a:ext cx="11754971" cy="5616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7E1AA8-FD85-4799-BE57-1791CAF18455}"/>
              </a:ext>
            </a:extLst>
          </p:cNvPr>
          <p:cNvSpPr txBox="1"/>
          <p:nvPr/>
        </p:nvSpPr>
        <p:spPr>
          <a:xfrm>
            <a:off x="9456449" y="1006257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3-13&gt; </a:t>
            </a:r>
            <a:r>
              <a:rPr lang="ko-KR" altLang="en-US" sz="900" dirty="0"/>
              <a:t>의사결정나무 결과 분류 결과표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F52CF4-1399-4BCB-B10D-F1F879F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5232" y="6210788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9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819" y="950771"/>
            <a:ext cx="11631600" cy="56761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D1712C-BC08-4A69-9618-54488AEB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21955A-0649-432E-8EE7-C6D8247BC8BE}"/>
              </a:ext>
            </a:extLst>
          </p:cNvPr>
          <p:cNvGrpSpPr/>
          <p:nvPr/>
        </p:nvGrpSpPr>
        <p:grpSpPr>
          <a:xfrm>
            <a:off x="2492388" y="2535809"/>
            <a:ext cx="7232624" cy="2036194"/>
            <a:chOff x="2492388" y="2535809"/>
            <a:chExt cx="7232624" cy="203619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3DA931-A3EB-496D-B7CA-42E4F34F08AC}"/>
                </a:ext>
              </a:extLst>
            </p:cNvPr>
            <p:cNvSpPr/>
            <p:nvPr/>
          </p:nvSpPr>
          <p:spPr>
            <a:xfrm>
              <a:off x="2578978" y="2947319"/>
              <a:ext cx="1638377" cy="1307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서론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연구주제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참고기사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연구배경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연구목적 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EE95989-0091-46D4-9AF8-A3DA6B51C674}"/>
                </a:ext>
              </a:extLst>
            </p:cNvPr>
            <p:cNvSpPr/>
            <p:nvPr/>
          </p:nvSpPr>
          <p:spPr>
            <a:xfrm>
              <a:off x="4397477" y="2947319"/>
              <a:ext cx="1638377" cy="11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자료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Row Data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테이블 정의서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6D9D14-4D33-41BC-B1C6-0CEFC555F134}"/>
                </a:ext>
              </a:extLst>
            </p:cNvPr>
            <p:cNvSpPr/>
            <p:nvPr/>
          </p:nvSpPr>
          <p:spPr>
            <a:xfrm>
              <a:off x="6191902" y="2940669"/>
              <a:ext cx="1638377" cy="1307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기초 통계량 분석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의사결정나무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로지스틱 회귀분석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최적 모형 선택 </a:t>
              </a:r>
              <a:endPara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EDC2BD-334B-4FF9-95AA-409D0DCF7C85}"/>
                </a:ext>
              </a:extLst>
            </p:cNvPr>
            <p:cNvGrpSpPr/>
            <p:nvPr/>
          </p:nvGrpSpPr>
          <p:grpSpPr>
            <a:xfrm>
              <a:off x="2492388" y="2535809"/>
              <a:ext cx="3473637" cy="1886491"/>
              <a:chOff x="3379339" y="2754282"/>
              <a:chExt cx="3473637" cy="188649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12B1671-299B-405A-ACDF-E45E67A0A93C}"/>
                  </a:ext>
                </a:extLst>
              </p:cNvPr>
              <p:cNvGrpSpPr/>
              <p:nvPr/>
            </p:nvGrpSpPr>
            <p:grpSpPr>
              <a:xfrm>
                <a:off x="3379339" y="2870651"/>
                <a:ext cx="3473637" cy="1770122"/>
                <a:chOff x="1169759" y="2654577"/>
                <a:chExt cx="3474230" cy="1770122"/>
              </a:xfrm>
            </p:grpSpPr>
            <p:sp>
              <p:nvSpPr>
                <p:cNvPr id="21" name="원호 20">
                  <a:extLst>
                    <a:ext uri="{FF2B5EF4-FFF2-40B4-BE49-F238E27FC236}">
                      <a16:creationId xmlns:a16="http://schemas.microsoft.com/office/drawing/2014/main" id="{0F1E2500-D4CE-44F4-B1C0-F7A1A474D05E}"/>
                    </a:ext>
                  </a:extLst>
                </p:cNvPr>
                <p:cNvSpPr/>
                <p:nvPr/>
              </p:nvSpPr>
              <p:spPr>
                <a:xfrm rot="16200000">
                  <a:off x="1169760" y="2661861"/>
                  <a:ext cx="288925" cy="288925"/>
                </a:xfrm>
                <a:prstGeom prst="arc">
                  <a:avLst>
                    <a:gd name="adj1" fmla="val 16200000"/>
                    <a:gd name="adj2" fmla="val 117151"/>
                  </a:avLst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98C3FF9-A119-482E-B5CD-0A47F294C2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4222" y="2662610"/>
                  <a:ext cx="1152000" cy="709"/>
                </a:xfrm>
                <a:prstGeom prst="line">
                  <a:avLst/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6E73CE01-4FAF-4E00-ADA4-C3B56F990D57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>
                  <a:off x="1169761" y="2806324"/>
                  <a:ext cx="53" cy="1469233"/>
                </a:xfrm>
                <a:prstGeom prst="line">
                  <a:avLst/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원호 23">
                  <a:extLst>
                    <a:ext uri="{FF2B5EF4-FFF2-40B4-BE49-F238E27FC236}">
                      <a16:creationId xmlns:a16="http://schemas.microsoft.com/office/drawing/2014/main" id="{9E5F23A3-8858-4AEB-9C31-AFE94F8C053A}"/>
                    </a:ext>
                  </a:extLst>
                </p:cNvPr>
                <p:cNvSpPr/>
                <p:nvPr/>
              </p:nvSpPr>
              <p:spPr>
                <a:xfrm rot="10800000">
                  <a:off x="1169759" y="4135063"/>
                  <a:ext cx="288925" cy="288925"/>
                </a:xfrm>
                <a:prstGeom prst="arc">
                  <a:avLst>
                    <a:gd name="adj1" fmla="val 16200000"/>
                    <a:gd name="adj2" fmla="val 94459"/>
                  </a:avLst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BC87B117-E54E-4039-8303-D0C459DC5A0B}"/>
                    </a:ext>
                  </a:extLst>
                </p:cNvPr>
                <p:cNvCxnSpPr>
                  <a:cxnSpLocks/>
                  <a:endCxn id="26" idx="2"/>
                </p:cNvCxnSpPr>
                <p:nvPr/>
              </p:nvCxnSpPr>
              <p:spPr>
                <a:xfrm flipV="1">
                  <a:off x="1314222" y="4423857"/>
                  <a:ext cx="1453532" cy="842"/>
                </a:xfrm>
                <a:prstGeom prst="line">
                  <a:avLst/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원호 25">
                  <a:extLst>
                    <a:ext uri="{FF2B5EF4-FFF2-40B4-BE49-F238E27FC236}">
                      <a16:creationId xmlns:a16="http://schemas.microsoft.com/office/drawing/2014/main" id="{69D224AB-E8CE-45DD-BB57-A008D2DDA3E6}"/>
                    </a:ext>
                  </a:extLst>
                </p:cNvPr>
                <p:cNvSpPr/>
                <p:nvPr/>
              </p:nvSpPr>
              <p:spPr>
                <a:xfrm rot="5400000">
                  <a:off x="2629419" y="4135062"/>
                  <a:ext cx="288925" cy="288925"/>
                </a:xfrm>
                <a:prstGeom prst="arc">
                  <a:avLst>
                    <a:gd name="adj1" fmla="val 16860700"/>
                    <a:gd name="adj2" fmla="val 145870"/>
                  </a:avLst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9D70455-2178-495E-B9A6-48706B466CA3}"/>
                    </a:ext>
                  </a:extLst>
                </p:cNvPr>
                <p:cNvCxnSpPr>
                  <a:cxnSpLocks/>
                  <a:stCxn id="26" idx="0"/>
                  <a:endCxn id="28" idx="0"/>
                </p:cNvCxnSpPr>
                <p:nvPr/>
              </p:nvCxnSpPr>
              <p:spPr>
                <a:xfrm flipV="1">
                  <a:off x="2915686" y="2788096"/>
                  <a:ext cx="272512" cy="1519019"/>
                </a:xfrm>
                <a:prstGeom prst="line">
                  <a:avLst/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원호 27">
                  <a:extLst>
                    <a:ext uri="{FF2B5EF4-FFF2-40B4-BE49-F238E27FC236}">
                      <a16:creationId xmlns:a16="http://schemas.microsoft.com/office/drawing/2014/main" id="{E0D7E776-7C20-4380-91E5-A98CACFA7363}"/>
                    </a:ext>
                  </a:extLst>
                </p:cNvPr>
                <p:cNvSpPr/>
                <p:nvPr/>
              </p:nvSpPr>
              <p:spPr>
                <a:xfrm rot="16200000">
                  <a:off x="3187043" y="2661860"/>
                  <a:ext cx="288925" cy="288925"/>
                </a:xfrm>
                <a:prstGeom prst="arc">
                  <a:avLst>
                    <a:gd name="adj1" fmla="val 16634984"/>
                    <a:gd name="adj2" fmla="val 126253"/>
                  </a:avLst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C096FFA3-9B03-4A34-8772-B70DF0A1E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7294" y="2654577"/>
                  <a:ext cx="1326695" cy="804"/>
                </a:xfrm>
                <a:prstGeom prst="line">
                  <a:avLst/>
                </a:prstGeom>
                <a:ln w="38100">
                  <a:solidFill>
                    <a:srgbClr val="B878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240F30DB-9AE1-4BC2-B132-A5B44B26928D}"/>
                  </a:ext>
                </a:extLst>
              </p:cNvPr>
              <p:cNvSpPr/>
              <p:nvPr/>
            </p:nvSpPr>
            <p:spPr>
              <a:xfrm>
                <a:off x="4596023" y="2754282"/>
                <a:ext cx="255438" cy="255482"/>
              </a:xfrm>
              <a:prstGeom prst="ellipse">
                <a:avLst/>
              </a:prstGeom>
              <a:solidFill>
                <a:srgbClr val="B87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1</a:t>
                </a:r>
                <a:endParaRPr lang="ko-KR" altLang="en-US" sz="1100" b="1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8390" y="4444393"/>
              <a:ext cx="1453284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5750314" y="4155492"/>
              <a:ext cx="288925" cy="288876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flipV="1">
              <a:off x="6036555" y="2799705"/>
              <a:ext cx="255437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6290813" y="2673498"/>
              <a:ext cx="288925" cy="288876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096" y="2674982"/>
              <a:ext cx="1326469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76C424-F51D-4E9D-8CED-55FDB208F97E}"/>
                </a:ext>
              </a:extLst>
            </p:cNvPr>
            <p:cNvSpPr/>
            <p:nvPr/>
          </p:nvSpPr>
          <p:spPr>
            <a:xfrm>
              <a:off x="4356963" y="4316521"/>
              <a:ext cx="255438" cy="25548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6C68476-D889-437A-A4CB-56BA9E976B90}"/>
                </a:ext>
              </a:extLst>
            </p:cNvPr>
            <p:cNvGrpSpPr/>
            <p:nvPr/>
          </p:nvGrpSpPr>
          <p:grpSpPr>
            <a:xfrm>
              <a:off x="7872594" y="2844574"/>
              <a:ext cx="1852418" cy="1727091"/>
              <a:chOff x="9473386" y="3029061"/>
              <a:chExt cx="1852418" cy="172709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4EFF26FA-1182-474C-90E6-45F397AB3DD4}"/>
                  </a:ext>
                </a:extLst>
              </p:cNvPr>
              <p:cNvGrpSpPr/>
              <p:nvPr/>
            </p:nvGrpSpPr>
            <p:grpSpPr>
              <a:xfrm>
                <a:off x="9721201" y="4327778"/>
                <a:ext cx="1603848" cy="289637"/>
                <a:chOff x="5025798" y="4127382"/>
                <a:chExt cx="1604122" cy="289637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A089AA3-0915-4BFE-9549-ED690EB7E487}"/>
                    </a:ext>
                  </a:extLst>
                </p:cNvPr>
                <p:cNvCxnSpPr>
                  <a:cxnSpLocks/>
                  <a:endCxn id="38" idx="2"/>
                </p:cNvCxnSpPr>
                <p:nvPr/>
              </p:nvCxnSpPr>
              <p:spPr>
                <a:xfrm flipV="1">
                  <a:off x="5025798" y="4416177"/>
                  <a:ext cx="1453532" cy="842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원호 37">
                  <a:extLst>
                    <a:ext uri="{FF2B5EF4-FFF2-40B4-BE49-F238E27FC236}">
                      <a16:creationId xmlns:a16="http://schemas.microsoft.com/office/drawing/2014/main" id="{33A0916E-A4E8-4054-A395-70557E8B9BD4}"/>
                    </a:ext>
                  </a:extLst>
                </p:cNvPr>
                <p:cNvSpPr/>
                <p:nvPr/>
              </p:nvSpPr>
              <p:spPr>
                <a:xfrm rot="5400000">
                  <a:off x="6340995" y="4127382"/>
                  <a:ext cx="288925" cy="288925"/>
                </a:xfrm>
                <a:prstGeom prst="arc">
                  <a:avLst>
                    <a:gd name="adj1" fmla="val 16860700"/>
                    <a:gd name="adj2" fmla="val 145870"/>
                  </a:avLst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393B467-0F27-4CF6-8C87-EFABEFE3BC88}"/>
                  </a:ext>
                </a:extLst>
              </p:cNvPr>
              <p:cNvSpPr/>
              <p:nvPr/>
            </p:nvSpPr>
            <p:spPr>
              <a:xfrm>
                <a:off x="9473386" y="4500670"/>
                <a:ext cx="255438" cy="25548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prstClr val="white"/>
                    </a:solidFill>
                  </a:rPr>
                  <a:t>4</a:t>
                </a:r>
                <a:endParaRPr lang="ko-KR" altLang="en-US" sz="1100" b="1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D073162-8099-4B83-963A-006C10F19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25751" y="3029061"/>
                <a:ext cx="53" cy="1469233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3983140-3E8E-406D-B387-A2837D446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8103" y="4430093"/>
              <a:ext cx="1453284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F79FEA3C-1263-421D-B72A-DB1ABE489B8D}"/>
                </a:ext>
              </a:extLst>
            </p:cNvPr>
            <p:cNvSpPr/>
            <p:nvPr/>
          </p:nvSpPr>
          <p:spPr>
            <a:xfrm rot="5400000">
              <a:off x="7517249" y="4135677"/>
              <a:ext cx="288925" cy="288876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18E4B89-42DA-4617-943C-3D586E6A7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509" y="2787713"/>
              <a:ext cx="255437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00F22DD4-CBFC-453F-869B-D33422F33E5E}"/>
                </a:ext>
              </a:extLst>
            </p:cNvPr>
            <p:cNvSpPr/>
            <p:nvPr/>
          </p:nvSpPr>
          <p:spPr>
            <a:xfrm rot="16200000">
              <a:off x="8063029" y="2673160"/>
              <a:ext cx="288925" cy="288876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5778BCF-C0D6-4D97-B9AD-220069164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3816" y="2671620"/>
              <a:ext cx="1326469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428BB2A-EBB2-48A6-88BF-EADF0242E4F3}"/>
                </a:ext>
              </a:extLst>
            </p:cNvPr>
            <p:cNvSpPr/>
            <p:nvPr/>
          </p:nvSpPr>
          <p:spPr>
            <a:xfrm>
              <a:off x="6129179" y="4316183"/>
              <a:ext cx="255438" cy="25548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E061AA6-6E29-4935-815F-D56B5449A9AF}"/>
                </a:ext>
              </a:extLst>
            </p:cNvPr>
            <p:cNvSpPr/>
            <p:nvPr/>
          </p:nvSpPr>
          <p:spPr>
            <a:xfrm>
              <a:off x="7953693" y="2947319"/>
              <a:ext cx="1638377" cy="994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참고문헌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참고문헌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3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13009"/>
              </p:ext>
            </p:extLst>
          </p:nvPr>
        </p:nvGraphicFramePr>
        <p:xfrm>
          <a:off x="485580" y="1648414"/>
          <a:ext cx="5610420" cy="1459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2736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973842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973842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1847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535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240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378</a:t>
                      </a:r>
                      <a:endParaRPr lang="ko-KR" altLang="en-US" sz="16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1089528" y="3641631"/>
            <a:ext cx="440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=0.7417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=(1847+378)/(1847+535+240+378)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=0.6117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=378/(240+378)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=0.7754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=1847/(1847+535)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A82E4E-973D-4248-B3D5-08C93279BBBD}"/>
              </a:ext>
            </a:extLst>
          </p:cNvPr>
          <p:cNvSpPr/>
          <p:nvPr/>
        </p:nvSpPr>
        <p:spPr>
          <a:xfrm>
            <a:off x="2635250" y="87321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의사결정나무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F1B0C-0079-4103-8A45-E2319FB15F17}"/>
              </a:ext>
            </a:extLst>
          </p:cNvPr>
          <p:cNvSpPr txBox="1"/>
          <p:nvPr/>
        </p:nvSpPr>
        <p:spPr>
          <a:xfrm>
            <a:off x="485580" y="1417582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3-8&gt; </a:t>
            </a:r>
            <a:r>
              <a:rPr lang="ko-KR" altLang="en-US" sz="900" dirty="0"/>
              <a:t>의사결정나무 정오분류표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ACB13C-246E-437D-9EEC-6D5290D5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635" y="617768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97ADD-DB0A-41EA-9A51-8B3CD3AFDDBC}"/>
              </a:ext>
            </a:extLst>
          </p:cNvPr>
          <p:cNvSpPr txBox="1"/>
          <p:nvPr/>
        </p:nvSpPr>
        <p:spPr>
          <a:xfrm>
            <a:off x="6172770" y="2872379"/>
            <a:ext cx="5752530" cy="25453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3-8&gt;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의사결정나무 기법의 예측을 나타내는 정오분류표이다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의사결정나무 분석의 전체 분류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74.17%,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민감도는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61.17%,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77.54%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483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B7DFFBB-7AEF-4369-A629-FD84B0B43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01336"/>
              </p:ext>
            </p:extLst>
          </p:nvPr>
        </p:nvGraphicFramePr>
        <p:xfrm>
          <a:off x="6950156" y="1307194"/>
          <a:ext cx="4120428" cy="35433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60214">
                  <a:extLst>
                    <a:ext uri="{9D8B030D-6E8A-4147-A177-3AD203B41FA5}">
                      <a16:colId xmlns:a16="http://schemas.microsoft.com/office/drawing/2014/main" val="1053588452"/>
                    </a:ext>
                  </a:extLst>
                </a:gridCol>
                <a:gridCol w="2060214">
                  <a:extLst>
                    <a:ext uri="{9D8B030D-6E8A-4147-A177-3AD203B41FA5}">
                      <a16:colId xmlns:a16="http://schemas.microsoft.com/office/drawing/2014/main" val="1771893517"/>
                    </a:ext>
                  </a:extLst>
                </a:gridCol>
              </a:tblGrid>
              <a:tr h="2485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중요도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50179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IsActiveMember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활동 여부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0.2675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102920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NumOfProducts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0.1846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95901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0.1499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26053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Age_Category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0.1425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665013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0.0898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0252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EstimatedSalary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추정된 급여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0.0809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40083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CreditScore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 점수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0.0412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251150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연도의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0.0234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04601"/>
                  </a:ext>
                </a:extLst>
              </a:tr>
              <a:tr h="361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HasCrCard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소유 여부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0.0203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45464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6A98B5-2755-4C00-9AC7-3411334A4DDC}"/>
              </a:ext>
            </a:extLst>
          </p:cNvPr>
          <p:cNvSpPr/>
          <p:nvPr/>
        </p:nvSpPr>
        <p:spPr>
          <a:xfrm>
            <a:off x="2647950" y="87932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의사결정나무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연기, 선, 남자, 비행이(가) 표시된 사진&#10;&#10;자동 생성된 설명">
            <a:extLst>
              <a:ext uri="{FF2B5EF4-FFF2-40B4-BE49-F238E27FC236}">
                <a16:creationId xmlns:a16="http://schemas.microsoft.com/office/drawing/2014/main" id="{3AAE2BAE-524D-4778-86A0-BE1DE11CB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7" y="4114800"/>
            <a:ext cx="5484385" cy="242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53293-ED0D-48F8-9BB9-4583C0C9AC2F}"/>
              </a:ext>
            </a:extLst>
          </p:cNvPr>
          <p:cNvSpPr txBox="1"/>
          <p:nvPr/>
        </p:nvSpPr>
        <p:spPr>
          <a:xfrm>
            <a:off x="3798795" y="5778373"/>
            <a:ext cx="190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Auc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score : 0.7706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46EB155-D1DE-420A-BBDD-AEC7CB6A3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622102"/>
              </p:ext>
            </p:extLst>
          </p:nvPr>
        </p:nvGraphicFramePr>
        <p:xfrm>
          <a:off x="453314" y="1164581"/>
          <a:ext cx="6188506" cy="285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DF61654-9A23-4F48-BF78-594BCF99CF0C}"/>
              </a:ext>
            </a:extLst>
          </p:cNvPr>
          <p:cNvSpPr txBox="1"/>
          <p:nvPr/>
        </p:nvSpPr>
        <p:spPr>
          <a:xfrm>
            <a:off x="6950156" y="1076362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3-9&gt; </a:t>
            </a:r>
            <a:r>
              <a:rPr lang="ko-KR" altLang="en-US" sz="900" dirty="0"/>
              <a:t>의사결정나무 변수 중요도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23366E-FA3D-4F8A-B62C-5BEAB0E8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8925" y="6174802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5ABF4-58D1-434D-8A1F-0B20E9CFA81F}"/>
              </a:ext>
            </a:extLst>
          </p:cNvPr>
          <p:cNvSpPr txBox="1"/>
          <p:nvPr/>
        </p:nvSpPr>
        <p:spPr>
          <a:xfrm>
            <a:off x="292100" y="6624422"/>
            <a:ext cx="88985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4)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김수진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김보영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「로지스틱 회귀분석과 의사결정나무 분석을 이용한 일 대도시 주민의 우울 예측요인 비교 연구」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한국콘텐츠학회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논문지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2013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6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쪽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8F54C-D5B4-472B-8C1B-B704058E986E}"/>
              </a:ext>
            </a:extLst>
          </p:cNvPr>
          <p:cNvSpPr txBox="1"/>
          <p:nvPr/>
        </p:nvSpPr>
        <p:spPr>
          <a:xfrm>
            <a:off x="292100" y="995161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3-14&gt; </a:t>
            </a:r>
            <a:r>
              <a:rPr lang="ko-KR" altLang="en-US" sz="900" dirty="0"/>
              <a:t>의사결정나무 결과 변수 중요도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7B567-F9C0-4E05-83E4-E0594B8FF9A2}"/>
              </a:ext>
            </a:extLst>
          </p:cNvPr>
          <p:cNvSpPr txBox="1"/>
          <p:nvPr/>
        </p:nvSpPr>
        <p:spPr>
          <a:xfrm>
            <a:off x="292100" y="3976587"/>
            <a:ext cx="24737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3-15&gt; </a:t>
            </a:r>
            <a:r>
              <a:rPr lang="ko-KR" altLang="en-US" sz="900" dirty="0"/>
              <a:t>의사결정나무 결과 </a:t>
            </a:r>
            <a:r>
              <a:rPr lang="en-US" altLang="ko-KR" sz="900" dirty="0"/>
              <a:t>ROC Curve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96D8A-1456-4BB7-8FC5-F0FE077647E6}"/>
              </a:ext>
            </a:extLst>
          </p:cNvPr>
          <p:cNvSpPr txBox="1"/>
          <p:nvPr/>
        </p:nvSpPr>
        <p:spPr>
          <a:xfrm>
            <a:off x="5724672" y="5098235"/>
            <a:ext cx="625712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연구의 의사결정나무모형 적합도를 알아보기 위해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ROC Curve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검증 결과는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3-14&gt;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ROC Curve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아래의 면적이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0.77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나타나 위 모형은 본 연구에 적합하다고 할 수 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모형의 변수 중요도의 수치는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3-9&gt;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확인 할 수 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4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4)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536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AF7C6-3254-44F1-A6EA-7137FEDF495F}"/>
              </a:ext>
            </a:extLst>
          </p:cNvPr>
          <p:cNvSpPr/>
          <p:nvPr/>
        </p:nvSpPr>
        <p:spPr>
          <a:xfrm>
            <a:off x="2794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ko-KR" b="1"/>
              <a:t>변수</a:t>
            </a:r>
            <a:endParaRPr lang="ko-KR" altLang="ko-KR"/>
          </a:p>
          <a:p>
            <a:pPr fontAlgn="ctr"/>
            <a:r>
              <a:rPr lang="en-US" altLang="ko-KR"/>
              <a:t>IsActiveMember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고객의 활동 여부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NumOfProducts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상품의 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Gender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성별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Age_Category</a:t>
            </a:r>
            <a:endParaRPr lang="ko-KR" altLang="ko-KR"/>
          </a:p>
          <a:p>
            <a:pPr fontAlgn="ctr"/>
            <a:r>
              <a:rPr lang="en-US" altLang="ko-KR"/>
              <a:t>(</a:t>
            </a:r>
            <a:r>
              <a:rPr lang="ko-KR" altLang="ko-KR"/>
              <a:t>나이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Balance</a:t>
            </a:r>
            <a:endParaRPr lang="ko-KR" altLang="ko-KR"/>
          </a:p>
          <a:p>
            <a:pPr fontAlgn="ctr"/>
            <a:r>
              <a:rPr lang="en-US" altLang="ko-KR"/>
              <a:t>(</a:t>
            </a:r>
            <a:r>
              <a:rPr lang="ko-KR" altLang="ko-KR"/>
              <a:t>잔고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EstimatedSalary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추정된 급여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CreditScore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신용 점수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Tenure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고객이 은행과 함께한 연도의 수</a:t>
            </a:r>
            <a:r>
              <a:rPr lang="en-US" altLang="ko-KR"/>
              <a:t>)</a:t>
            </a:r>
            <a:endParaRPr lang="ko-KR" altLang="ko-KR"/>
          </a:p>
          <a:p>
            <a:pPr fontAlgn="ctr"/>
            <a:r>
              <a:rPr lang="en-US" altLang="ko-KR"/>
              <a:t>HasCrCard</a:t>
            </a:r>
            <a:endParaRPr lang="ko-KR" altLang="ko-KR"/>
          </a:p>
          <a:p>
            <a:r>
              <a:rPr lang="en-US" altLang="ko-KR"/>
              <a:t>(</a:t>
            </a:r>
            <a:r>
              <a:rPr lang="ko-KR" altLang="ko-KR"/>
              <a:t>카드 소유 여부</a:t>
            </a:r>
            <a:r>
              <a:rPr lang="en-US" altLang="ko-KR"/>
              <a:t>)</a:t>
            </a:r>
            <a:endParaRPr lang="ko-KR" altLang="ko-KR"/>
          </a:p>
        </p:txBody>
      </p:sp>
      <p:sp>
        <p:nvSpPr>
          <p:cNvPr id="19" name="직사각형 18"/>
          <p:cNvSpPr/>
          <p:nvPr/>
        </p:nvSpPr>
        <p:spPr>
          <a:xfrm>
            <a:off x="2647950" y="124088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F8F5DA-3597-401E-BCFC-087B361D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7930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9D20C-0C77-4A23-9DB9-D0ABD22D3309}"/>
              </a:ext>
            </a:extLst>
          </p:cNvPr>
          <p:cNvSpPr txBox="1"/>
          <p:nvPr/>
        </p:nvSpPr>
        <p:spPr>
          <a:xfrm>
            <a:off x="717235" y="2629313"/>
            <a:ext cx="10782930" cy="15622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3-13&gt;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의사결정나무 기법에 의해 도출된 분석결과이다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3-13&gt;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볼 수 있듯이 은행 고객 이탈의 가장 주요한 원인은 고객의 활동 여부 였음을 알 수 있고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다음으로는 상품의 개수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성별이 뒤 따라옴을 알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자세한 분석 내용은 다음과 같다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38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19" y="2324099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5248" y="54240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D750E-47C6-4BD1-89F8-B32C0659721B}"/>
              </a:ext>
            </a:extLst>
          </p:cNvPr>
          <p:cNvSpPr txBox="1"/>
          <p:nvPr/>
        </p:nvSpPr>
        <p:spPr>
          <a:xfrm>
            <a:off x="1276526" y="4320442"/>
            <a:ext cx="963895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활동여부를 기준으로 분기하였을 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휴면 고객</a:t>
            </a:r>
            <a:r>
              <a:rPr lang="en-US" altLang="ko-KR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0.54 : 1.00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활동중인 고객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3.00 : 1.00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072DFA-D299-4C97-B8E0-128CFFB8CF6B}"/>
              </a:ext>
            </a:extLst>
          </p:cNvPr>
          <p:cNvSpPr/>
          <p:nvPr/>
        </p:nvSpPr>
        <p:spPr>
          <a:xfrm>
            <a:off x="4868439" y="1062922"/>
            <a:ext cx="2455116" cy="14023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IsActiveMember</a:t>
            </a:r>
            <a:r>
              <a:rPr lang="en-US" altLang="ko-KR" sz="1400" dirty="0">
                <a:solidFill>
                  <a:schemeClr val="tx1"/>
                </a:solidFill>
              </a:rPr>
              <a:t> &lt;= 0.5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11162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[5581, 5581]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</a:t>
            </a:r>
            <a:r>
              <a:rPr lang="en-US" altLang="ko-KR" sz="1400" dirty="0" err="1">
                <a:solidFill>
                  <a:schemeClr val="tx1"/>
                </a:solidFill>
              </a:rPr>
              <a:t>NotExited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E7EBF3-2379-4E57-B0D9-8D4496E2E082}"/>
              </a:ext>
            </a:extLst>
          </p:cNvPr>
          <p:cNvSpPr/>
          <p:nvPr/>
        </p:nvSpPr>
        <p:spPr>
          <a:xfrm>
            <a:off x="2239503" y="2811023"/>
            <a:ext cx="2455116" cy="140237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Gender &lt;= 0.5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0.456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11162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[2471, 4545]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655F3F-7CC5-47F0-A0FD-2C2880F658EC}"/>
              </a:ext>
            </a:extLst>
          </p:cNvPr>
          <p:cNvSpPr/>
          <p:nvPr/>
        </p:nvSpPr>
        <p:spPr>
          <a:xfrm>
            <a:off x="7497379" y="2811023"/>
            <a:ext cx="2455116" cy="1402378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Age_Category</a:t>
            </a:r>
            <a:r>
              <a:rPr lang="en-US" altLang="ko-KR" sz="1400" dirty="0">
                <a:solidFill>
                  <a:schemeClr val="tx1"/>
                </a:solidFill>
              </a:rPr>
              <a:t> &lt;= 3.5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0.375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4146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[3310, 1036]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</a:t>
            </a:r>
            <a:r>
              <a:rPr lang="en-US" altLang="ko-KR" sz="1400" dirty="0" err="1">
                <a:solidFill>
                  <a:schemeClr val="tx1"/>
                </a:solidFill>
              </a:rPr>
              <a:t>NotExited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D1D7907-9C94-453D-9949-2DD496CB75A7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flipH="1">
            <a:off x="4694619" y="2465300"/>
            <a:ext cx="1401378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3826020-8115-405F-B92D-61FB1247C132}"/>
              </a:ext>
            </a:extLst>
          </p:cNvPr>
          <p:cNvCxnSpPr>
            <a:cxnSpLocks/>
            <a:stCxn id="26" idx="2"/>
            <a:endCxn id="28" idx="1"/>
          </p:cNvCxnSpPr>
          <p:nvPr/>
        </p:nvCxnSpPr>
        <p:spPr>
          <a:xfrm>
            <a:off x="6095997" y="2465300"/>
            <a:ext cx="1401382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CAF4C-55EF-4042-91E1-08F078D9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6574" y="6160004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50B74-AEB0-4027-8B2B-C18289F3A18E}"/>
              </a:ext>
            </a:extLst>
          </p:cNvPr>
          <p:cNvSpPr txBox="1"/>
          <p:nvPr/>
        </p:nvSpPr>
        <p:spPr>
          <a:xfrm>
            <a:off x="981513" y="5474578"/>
            <a:ext cx="1068999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고객의 활동여부를 기준으로 분기를 하게 되면 휴면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활동의 비율이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2.69:1.00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나누어지게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휴면고객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활동중인 고객 내의 이탈여부의 비율은 각각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0.54:1.00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3.00:1.00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분기되어 진다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612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5249" y="110315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D750E-47C6-4BD1-89F8-B32C0659721B}"/>
              </a:ext>
            </a:extLst>
          </p:cNvPr>
          <p:cNvSpPr txBox="1"/>
          <p:nvPr/>
        </p:nvSpPr>
        <p:spPr>
          <a:xfrm>
            <a:off x="3455541" y="4330174"/>
            <a:ext cx="531902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성별을 기준으로 분기하였을 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</a:t>
            </a:r>
            <a:r>
              <a:rPr lang="en-US" altLang="ko-KR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0.30 : 1.00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1.39 : 1.00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F32B31-2B4A-428E-9DB0-DA89C28DA551}"/>
              </a:ext>
            </a:extLst>
          </p:cNvPr>
          <p:cNvSpPr/>
          <p:nvPr/>
        </p:nvSpPr>
        <p:spPr>
          <a:xfrm>
            <a:off x="4868439" y="1062922"/>
            <a:ext cx="2455116" cy="14023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Gender &lt;= 0.5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0.456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7016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[2471, 4545]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54714-7DA9-4FC1-8418-2CAF84955F89}"/>
              </a:ext>
            </a:extLst>
          </p:cNvPr>
          <p:cNvSpPr/>
          <p:nvPr/>
        </p:nvSpPr>
        <p:spPr>
          <a:xfrm>
            <a:off x="2239503" y="2811023"/>
            <a:ext cx="2455116" cy="140237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NumOfProducts</a:t>
            </a:r>
            <a:r>
              <a:rPr lang="en-US" altLang="ko-KR" sz="1400" dirty="0">
                <a:solidFill>
                  <a:schemeClr val="tx1"/>
                </a:solidFill>
              </a:rPr>
              <a:t> &lt;= 0.5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0.355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4599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[1063, 3536]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2FBBD2-E063-4F37-A6FA-1DAD2F454612}"/>
              </a:ext>
            </a:extLst>
          </p:cNvPr>
          <p:cNvSpPr/>
          <p:nvPr/>
        </p:nvSpPr>
        <p:spPr>
          <a:xfrm>
            <a:off x="7497379" y="2811023"/>
            <a:ext cx="2455116" cy="14023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Age_Category</a:t>
            </a:r>
            <a:r>
              <a:rPr lang="en-US" altLang="ko-KR" sz="1400" dirty="0">
                <a:solidFill>
                  <a:schemeClr val="tx1"/>
                </a:solidFill>
              </a:rPr>
              <a:t> &lt;= 3.5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0.486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2147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[1408, 1009]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</a:t>
            </a:r>
            <a:r>
              <a:rPr lang="en-US" altLang="ko-KR" sz="1400" dirty="0" err="1">
                <a:solidFill>
                  <a:schemeClr val="tx1"/>
                </a:solidFill>
              </a:rPr>
              <a:t>NotExited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2DA38C-FF4B-4D6B-B08D-FCBBF7D562EC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flipH="1">
            <a:off x="4694619" y="2465300"/>
            <a:ext cx="1401378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6AF77E-7947-4281-B943-97676A1724BD}"/>
              </a:ext>
            </a:extLst>
          </p:cNvPr>
          <p:cNvCxnSpPr>
            <a:cxnSpLocks/>
            <a:stCxn id="18" idx="2"/>
            <a:endCxn id="21" idx="1"/>
          </p:cNvCxnSpPr>
          <p:nvPr/>
        </p:nvCxnSpPr>
        <p:spPr>
          <a:xfrm>
            <a:off x="6095997" y="2465300"/>
            <a:ext cx="1401382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C84852-4C48-4CDA-A52E-151676D3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8211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595E3-63C3-4AAA-96EF-F6DBDA4A5E3C}"/>
              </a:ext>
            </a:extLst>
          </p:cNvPr>
          <p:cNvSpPr txBox="1"/>
          <p:nvPr/>
        </p:nvSpPr>
        <p:spPr>
          <a:xfrm>
            <a:off x="680586" y="5480827"/>
            <a:ext cx="1083082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성별을 기준으로 분기를 하게 되면 남성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여성의 비율이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2.14:1.00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나누어지게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남성과 여성 고객 내의 이탈여부의 비율은 각각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0.30:1.00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1.39:1.00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분기되어 진다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58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5249" y="143138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D750E-47C6-4BD1-89F8-B32C0659721B}"/>
              </a:ext>
            </a:extLst>
          </p:cNvPr>
          <p:cNvSpPr txBox="1"/>
          <p:nvPr/>
        </p:nvSpPr>
        <p:spPr>
          <a:xfrm>
            <a:off x="2982529" y="4330039"/>
            <a:ext cx="625234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수를 기준으로 분기하였을 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 </a:t>
            </a:r>
            <a:r>
              <a:rPr lang="en-US" altLang="ko-KR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0.16 : 1.00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0.81 : 1.00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1DC8B0-69DE-46AB-8AC7-C86407434E78}"/>
              </a:ext>
            </a:extLst>
          </p:cNvPr>
          <p:cNvSpPr/>
          <p:nvPr/>
        </p:nvSpPr>
        <p:spPr>
          <a:xfrm>
            <a:off x="4868439" y="1062922"/>
            <a:ext cx="2455116" cy="140237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NumOfProducts</a:t>
            </a:r>
            <a:r>
              <a:rPr lang="en-US" altLang="ko-KR" sz="1400" dirty="0">
                <a:solidFill>
                  <a:schemeClr val="tx1"/>
                </a:solidFill>
              </a:rPr>
              <a:t> &lt;= 1.5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0.355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4599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[1063, 3536]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A1748E-473E-463E-BC13-CEB905BEBB4E}"/>
              </a:ext>
            </a:extLst>
          </p:cNvPr>
          <p:cNvSpPr/>
          <p:nvPr/>
        </p:nvSpPr>
        <p:spPr>
          <a:xfrm>
            <a:off x="2239503" y="2811023"/>
            <a:ext cx="2455116" cy="14023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Age_Category</a:t>
            </a:r>
            <a:r>
              <a:rPr lang="en-US" altLang="ko-KR" sz="1400" dirty="0">
                <a:solidFill>
                  <a:schemeClr val="tx1"/>
                </a:solidFill>
              </a:rPr>
              <a:t> &lt;= 3.5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0.242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3245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[456, 2789]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569EFA-DB06-4E97-8767-962B6282FC3A}"/>
              </a:ext>
            </a:extLst>
          </p:cNvPr>
          <p:cNvSpPr/>
          <p:nvPr/>
        </p:nvSpPr>
        <p:spPr>
          <a:xfrm>
            <a:off x="7497379" y="2811023"/>
            <a:ext cx="2455116" cy="1402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NumOfProducts</a:t>
            </a:r>
            <a:r>
              <a:rPr lang="en-US" altLang="ko-KR" sz="1400" dirty="0">
                <a:solidFill>
                  <a:schemeClr val="tx1"/>
                </a:solidFill>
              </a:rPr>
              <a:t> &lt;= 2.5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0.495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1354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[607, 747]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CC5AFA-122C-4D29-A992-DFC051EC2451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6095997" y="2465300"/>
            <a:ext cx="1401382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FD251DC-2B9F-4027-AE54-AC2EC5FD695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694619" y="2465300"/>
            <a:ext cx="1401378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0BE0CB-0FE3-4ABB-A6FC-CC10D289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6909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90478-80F2-437F-AD87-566D44552D2A}"/>
              </a:ext>
            </a:extLst>
          </p:cNvPr>
          <p:cNvSpPr txBox="1"/>
          <p:nvPr/>
        </p:nvSpPr>
        <p:spPr>
          <a:xfrm>
            <a:off x="693288" y="5508263"/>
            <a:ext cx="1083082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상품의 수를 기준으로 분기를 하게 되면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이상의 비율이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2.39:1.00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나누어지게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이상의 고객 내의 이탈여부 비율은 각각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0.16:1.00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0.81:1.00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분기된다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80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5249" y="143138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D750E-47C6-4BD1-89F8-B32C0659721B}"/>
              </a:ext>
            </a:extLst>
          </p:cNvPr>
          <p:cNvSpPr txBox="1"/>
          <p:nvPr/>
        </p:nvSpPr>
        <p:spPr>
          <a:xfrm>
            <a:off x="2969826" y="4330174"/>
            <a:ext cx="625234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나이를 기준으로 분기하였을 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4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이하</a:t>
            </a:r>
            <a:r>
              <a:rPr lang="en-US" altLang="ko-KR" sz="14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2.93 : 1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이탈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이탈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0.55 : 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5470F9-1883-4A5A-A916-B6EACA3E215E}"/>
              </a:ext>
            </a:extLst>
          </p:cNvPr>
          <p:cNvSpPr/>
          <p:nvPr/>
        </p:nvSpPr>
        <p:spPr>
          <a:xfrm>
            <a:off x="4868439" y="1062922"/>
            <a:ext cx="2455116" cy="14023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Age_Category</a:t>
            </a:r>
            <a:r>
              <a:rPr lang="en-US" altLang="ko-KR" sz="1400" dirty="0">
                <a:solidFill>
                  <a:schemeClr val="tx1"/>
                </a:solidFill>
              </a:rPr>
              <a:t> &lt;= 3.5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0.486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2417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[1408, 1009]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</a:t>
            </a:r>
            <a:r>
              <a:rPr lang="en-US" altLang="ko-KR" sz="1400" dirty="0" err="1">
                <a:solidFill>
                  <a:schemeClr val="tx1"/>
                </a:solidFill>
              </a:rPr>
              <a:t>NotExited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333DFC-6BFC-40F7-97F2-41B2D42A24C8}"/>
              </a:ext>
            </a:extLst>
          </p:cNvPr>
          <p:cNvSpPr/>
          <p:nvPr/>
        </p:nvSpPr>
        <p:spPr>
          <a:xfrm>
            <a:off x="2239503" y="2811023"/>
            <a:ext cx="2455116" cy="14023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NumOfProducts</a:t>
            </a:r>
            <a:r>
              <a:rPr lang="en-US" altLang="ko-KR" sz="1400" dirty="0">
                <a:solidFill>
                  <a:schemeClr val="tx1"/>
                </a:solidFill>
              </a:rPr>
              <a:t> &lt;= 1.5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0.379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1397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[1042, 355]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</a:t>
            </a:r>
            <a:r>
              <a:rPr lang="en-US" altLang="ko-KR" sz="1400" dirty="0" err="1">
                <a:solidFill>
                  <a:schemeClr val="tx1"/>
                </a:solidFill>
              </a:rPr>
              <a:t>NotExited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D597ED-9134-4129-9AF2-17AAD872A138}"/>
              </a:ext>
            </a:extLst>
          </p:cNvPr>
          <p:cNvSpPr/>
          <p:nvPr/>
        </p:nvSpPr>
        <p:spPr>
          <a:xfrm>
            <a:off x="7497379" y="2811023"/>
            <a:ext cx="2455116" cy="1402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NumOfProducts</a:t>
            </a:r>
            <a:r>
              <a:rPr lang="en-US" altLang="ko-KR" sz="1400" dirty="0">
                <a:solidFill>
                  <a:schemeClr val="tx1"/>
                </a:solidFill>
              </a:rPr>
              <a:t> &lt;= 1.5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gini</a:t>
            </a:r>
            <a:r>
              <a:rPr lang="en-US" altLang="ko-KR" sz="1400" dirty="0">
                <a:solidFill>
                  <a:schemeClr val="tx1"/>
                </a:solidFill>
              </a:rPr>
              <a:t> = 0.46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samples = 1020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value = [366, 654]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 = Exited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CF5A07-9F3D-4333-8B3F-350B2E9B6814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6095997" y="2465300"/>
            <a:ext cx="1401382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66A1C2-2443-4ED1-8110-93BCE02BA80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694619" y="2465300"/>
            <a:ext cx="1401378" cy="10469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CC4699-12AA-4ECC-AEB5-F69A60AF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937" y="6179911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A784E-5CB9-4C63-9FD9-689284DF1807}"/>
              </a:ext>
            </a:extLst>
          </p:cNvPr>
          <p:cNvSpPr txBox="1"/>
          <p:nvPr/>
        </p:nvSpPr>
        <p:spPr>
          <a:xfrm>
            <a:off x="680585" y="5518153"/>
            <a:ext cx="1083082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나이를 기준으로 분기를 하게 되면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이상의 비율이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1.36:1.00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나누어지게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이상인 고객 내의 이탈여부 비율은 각각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2.93:1.00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0.55:1.00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분기된다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85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93776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47950" y="111125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실제적 해석 및 해결 방안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D750E-47C6-4BD1-89F8-B32C0659721B}"/>
              </a:ext>
            </a:extLst>
          </p:cNvPr>
          <p:cNvSpPr txBox="1"/>
          <p:nvPr/>
        </p:nvSpPr>
        <p:spPr>
          <a:xfrm>
            <a:off x="1874837" y="2690336"/>
            <a:ext cx="846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 고객의 이탈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고연령층의 고객을 위한 맞춤형 프리미엄 혜택 제공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휴면 고객의 이탈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군적금을 벤치마킹한 기존의 상품과는 차별화된 기간약정의 예금 및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적금 상품 제공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DD69E8-17B7-4D17-9D2D-79EC2D45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5735" y="618921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1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65538"/>
              </p:ext>
            </p:extLst>
          </p:nvPr>
        </p:nvGraphicFramePr>
        <p:xfrm>
          <a:off x="445581" y="1601319"/>
          <a:ext cx="5650419" cy="1459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59489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2007457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883473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1693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668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210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429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859438" y="3555389"/>
            <a:ext cx="440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정확도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=0.7073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=(1693+429)/(1693+668+210+429)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민감도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=0.6714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=429/(210+429)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특이도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=0.7171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=1693/(1693+668)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FC3AA-EC2F-4E9E-B579-063CA5E08581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로지스틱 회귀분석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B47F3-5BD7-4DAD-B8C9-1D6CA931C591}"/>
              </a:ext>
            </a:extLst>
          </p:cNvPr>
          <p:cNvSpPr txBox="1"/>
          <p:nvPr/>
        </p:nvSpPr>
        <p:spPr>
          <a:xfrm>
            <a:off x="445579" y="1365066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3-10&gt;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로지스틱 회귀분석의 정오분류표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2BFE8-08BC-4ADC-A464-B51FB57A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635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5FB50-3AD0-4373-8F60-939FBEE9D2BB}"/>
              </a:ext>
            </a:extLst>
          </p:cNvPr>
          <p:cNvSpPr txBox="1"/>
          <p:nvPr/>
        </p:nvSpPr>
        <p:spPr>
          <a:xfrm>
            <a:off x="6117805" y="3645375"/>
            <a:ext cx="572525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3-10&gt;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로지스틱 회귀분석 기법의 예측을 나타내는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정오분류표이다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로지스틱 회귀분석의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분류 정확도는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70.73%,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67.14%,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특이도는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71.71%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57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로지스틱 회귀분석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D03C56FF-5F93-418C-BF90-00749CC11209}"/>
              </a:ext>
            </a:extLst>
          </p:cNvPr>
          <p:cNvGraphicFramePr>
            <a:graphicFrameLocks noGrp="1"/>
          </p:cNvGraphicFramePr>
          <p:nvPr/>
        </p:nvGraphicFramePr>
        <p:xfrm>
          <a:off x="7375693" y="1215822"/>
          <a:ext cx="4120428" cy="37403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60214">
                  <a:extLst>
                    <a:ext uri="{9D8B030D-6E8A-4147-A177-3AD203B41FA5}">
                      <a16:colId xmlns:a16="http://schemas.microsoft.com/office/drawing/2014/main" val="1053588452"/>
                    </a:ext>
                  </a:extLst>
                </a:gridCol>
                <a:gridCol w="2060214">
                  <a:extLst>
                    <a:ext uri="{9D8B030D-6E8A-4147-A177-3AD203B41FA5}">
                      <a16:colId xmlns:a16="http://schemas.microsoft.com/office/drawing/2014/main" val="1771893517"/>
                    </a:ext>
                  </a:extLst>
                </a:gridCol>
              </a:tblGrid>
              <a:tr h="265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중요도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50179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Age_Category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0.6528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102920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0.3045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95901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EstimatedSalary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추정된 급여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0.0219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26053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연도의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-0.0666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665013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CreditScore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 점수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-0.0740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0252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HasCrCard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소유 여부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-0.1266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40083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NumOfProducts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-0.3324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251150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-0.8106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04601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IsActiveMember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활동 여부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-1.1758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454641"/>
                  </a:ext>
                </a:extLst>
              </a:tr>
            </a:tbl>
          </a:graphicData>
        </a:graphic>
      </p:graphicFrame>
      <p:pic>
        <p:nvPicPr>
          <p:cNvPr id="15" name="그림 14" descr="비행, 다른, 다채로운, 연기이(가) 표시된 사진&#10;&#10;자동 생성된 설명">
            <a:extLst>
              <a:ext uri="{FF2B5EF4-FFF2-40B4-BE49-F238E27FC236}">
                <a16:creationId xmlns:a16="http://schemas.microsoft.com/office/drawing/2014/main" id="{430B6F11-AC4C-4DEF-8C79-34073380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" y="4040735"/>
            <a:ext cx="5609101" cy="2549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20826B-4C85-4FBA-9DDD-4A0E6000D9E9}"/>
              </a:ext>
            </a:extLst>
          </p:cNvPr>
          <p:cNvSpPr txBox="1"/>
          <p:nvPr/>
        </p:nvSpPr>
        <p:spPr>
          <a:xfrm>
            <a:off x="3898042" y="5693518"/>
            <a:ext cx="190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Auc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score : 0.7532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F44B47E-6569-4E1A-B306-552911320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291969"/>
              </p:ext>
            </p:extLst>
          </p:nvPr>
        </p:nvGraphicFramePr>
        <p:xfrm>
          <a:off x="292100" y="1013931"/>
          <a:ext cx="6803471" cy="2932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F7F77D-81B4-4D7F-A9B9-F324D16375F4}"/>
              </a:ext>
            </a:extLst>
          </p:cNvPr>
          <p:cNvSpPr txBox="1"/>
          <p:nvPr/>
        </p:nvSpPr>
        <p:spPr>
          <a:xfrm>
            <a:off x="7336871" y="965569"/>
            <a:ext cx="2246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3-11&gt;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로지스틱 회귀분석 회귀계수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9AFA83-009C-4D09-A94E-B04B0DC3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6742" y="621701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4F76E-C7B8-474B-9073-8D32C03D3671}"/>
              </a:ext>
            </a:extLst>
          </p:cNvPr>
          <p:cNvSpPr txBox="1"/>
          <p:nvPr/>
        </p:nvSpPr>
        <p:spPr>
          <a:xfrm>
            <a:off x="1890026" y="946149"/>
            <a:ext cx="24016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3-16&gt;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로지스틱 회귀분석 </a:t>
            </a:r>
            <a:r>
              <a:rPr lang="ko-KR" altLang="en-US" sz="9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회귀계수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EBFAB-3F93-457F-9736-2CE0416E385A}"/>
              </a:ext>
            </a:extLst>
          </p:cNvPr>
          <p:cNvSpPr txBox="1"/>
          <p:nvPr/>
        </p:nvSpPr>
        <p:spPr>
          <a:xfrm>
            <a:off x="1772504" y="3925319"/>
            <a:ext cx="2472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3-17&gt;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로지스틱 회귀분석 결과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ROC Curve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A4693-7E00-4514-84AF-C8C224D256F5}"/>
              </a:ext>
            </a:extLst>
          </p:cNvPr>
          <p:cNvSpPr txBox="1"/>
          <p:nvPr/>
        </p:nvSpPr>
        <p:spPr>
          <a:xfrm>
            <a:off x="5798242" y="5139301"/>
            <a:ext cx="614048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본 연구의 로지스틱 회귀모형 적합도를 알아보기 위해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ROC Curve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검증 결과는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3-16&gt;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같다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ROC Curve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아래의 면적이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0.75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나타나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모형은 본 연구에 적합하다고 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모형의 회귀계수는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3-11&gt;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확인 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20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28466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연구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26222" y="2106137"/>
            <a:ext cx="10564955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은행 고객들의 세부 정보를 통해 고객들의 이탈 여부를 확인하고 이탈을 막기 위한 대책 강구</a:t>
            </a:r>
            <a:endParaRPr lang="en-US" altLang="ko-KR" sz="2800" noProof="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6E8D9E-F841-42E0-921F-1E37F08E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8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5E0CD-4AE4-40C2-89F3-BE41DB88E60E}"/>
              </a:ext>
            </a:extLst>
          </p:cNvPr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0.5</a:t>
            </a:r>
          </a:p>
          <a:p>
            <a:r>
              <a:rPr lang="ko-KR" altLang="en-US" sz="2000" dirty="0"/>
              <a:t>정확도</a:t>
            </a:r>
            <a:r>
              <a:rPr lang="en-US" altLang="ko-KR" sz="2000" dirty="0"/>
              <a:t>:0.8027, </a:t>
            </a:r>
            <a:r>
              <a:rPr lang="ko-KR" altLang="en-US" sz="2000" dirty="0"/>
              <a:t>민감도</a:t>
            </a:r>
            <a:r>
              <a:rPr lang="en-US" altLang="ko-KR" sz="2000" dirty="0"/>
              <a:t>:0.1561, </a:t>
            </a:r>
            <a:r>
              <a:rPr lang="ko-KR" altLang="en-US" sz="2000" dirty="0"/>
              <a:t>특이도</a:t>
            </a:r>
            <a:r>
              <a:rPr lang="en-US" altLang="ko-KR" sz="2000" dirty="0"/>
              <a:t>:0.9739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060700" y="5374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로지스틱 회귀분석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변수 선택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7F8D3-E012-455F-A0EA-86D9FF4955C2}"/>
              </a:ext>
            </a:extLst>
          </p:cNvPr>
          <p:cNvSpPr txBox="1"/>
          <p:nvPr/>
        </p:nvSpPr>
        <p:spPr>
          <a:xfrm>
            <a:off x="6466083" y="5100897"/>
            <a:ext cx="5105270" cy="12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변수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'Balance’ 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잔고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NumOfProducts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'Gender’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IsActiveMember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활동여부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'Tenure’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고객이 은행과 함께한 연도 수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Age_Category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5F7017-CEF7-47F6-A514-C80FE48E7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39314"/>
              </p:ext>
            </p:extLst>
          </p:nvPr>
        </p:nvGraphicFramePr>
        <p:xfrm>
          <a:off x="564470" y="1339327"/>
          <a:ext cx="5657112" cy="202130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84121">
                  <a:extLst>
                    <a:ext uri="{9D8B030D-6E8A-4147-A177-3AD203B41FA5}">
                      <a16:colId xmlns:a16="http://schemas.microsoft.com/office/drawing/2014/main" val="3762921594"/>
                    </a:ext>
                  </a:extLst>
                </a:gridCol>
                <a:gridCol w="1359280">
                  <a:extLst>
                    <a:ext uri="{9D8B030D-6E8A-4147-A177-3AD203B41FA5}">
                      <a16:colId xmlns:a16="http://schemas.microsoft.com/office/drawing/2014/main" val="2180490765"/>
                    </a:ext>
                  </a:extLst>
                </a:gridCol>
                <a:gridCol w="1787158">
                  <a:extLst>
                    <a:ext uri="{9D8B030D-6E8A-4147-A177-3AD203B41FA5}">
                      <a16:colId xmlns:a16="http://schemas.microsoft.com/office/drawing/2014/main" val="3687508691"/>
                    </a:ext>
                  </a:extLst>
                </a:gridCol>
                <a:gridCol w="1126553">
                  <a:extLst>
                    <a:ext uri="{9D8B030D-6E8A-4147-A177-3AD203B41FA5}">
                      <a16:colId xmlns:a16="http://schemas.microsoft.com/office/drawing/2014/main" val="1812443144"/>
                    </a:ext>
                  </a:extLst>
                </a:gridCol>
              </a:tblGrid>
              <a:tr h="15955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Logit Regression Results                           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53067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Dep. Variable: 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Exited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No. Observations: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10000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121558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Model: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Logit 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Df Residuals: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9990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702398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Method: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MLE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Df Model: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357945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Date: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Thu, 10 Dec 2020</a:t>
                      </a:r>
                      <a:endParaRPr lang="ko-KR" altLang="en-US" sz="100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Pseudo R-</a:t>
                      </a:r>
                      <a:r>
                        <a:rPr lang="en-US" altLang="ko-KR" sz="1050" dirty="0" err="1"/>
                        <a:t>squ</a:t>
                      </a:r>
                      <a:r>
                        <a:rPr lang="en-US" altLang="ko-KR" sz="1050" dirty="0"/>
                        <a:t>.: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0.1342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828116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Time: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19:49:42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Log-Likelihood: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-4376.6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803436"/>
                  </a:ext>
                </a:extLst>
              </a:tr>
              <a:tr h="1595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Converged: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True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LL-Null: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 -5054.9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410128"/>
                  </a:ext>
                </a:extLst>
              </a:tr>
              <a:tr h="2610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Covariance Type: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err="1"/>
                        <a:t>nonrobust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LLR p-value: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1.833e-286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57734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220A25-8338-49A1-9440-2A64A54BF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59371"/>
              </p:ext>
            </p:extLst>
          </p:nvPr>
        </p:nvGraphicFramePr>
        <p:xfrm>
          <a:off x="564470" y="3355554"/>
          <a:ext cx="5657114" cy="27660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79970">
                  <a:extLst>
                    <a:ext uri="{9D8B030D-6E8A-4147-A177-3AD203B41FA5}">
                      <a16:colId xmlns:a16="http://schemas.microsoft.com/office/drawing/2014/main" val="1956529763"/>
                    </a:ext>
                  </a:extLst>
                </a:gridCol>
                <a:gridCol w="703894">
                  <a:extLst>
                    <a:ext uri="{9D8B030D-6E8A-4147-A177-3AD203B41FA5}">
                      <a16:colId xmlns:a16="http://schemas.microsoft.com/office/drawing/2014/main" val="3839422647"/>
                    </a:ext>
                  </a:extLst>
                </a:gridCol>
                <a:gridCol w="734650">
                  <a:extLst>
                    <a:ext uri="{9D8B030D-6E8A-4147-A177-3AD203B41FA5}">
                      <a16:colId xmlns:a16="http://schemas.microsoft.com/office/drawing/2014/main" val="2147561370"/>
                    </a:ext>
                  </a:extLst>
                </a:gridCol>
                <a:gridCol w="734650">
                  <a:extLst>
                    <a:ext uri="{9D8B030D-6E8A-4147-A177-3AD203B41FA5}">
                      <a16:colId xmlns:a16="http://schemas.microsoft.com/office/drawing/2014/main" val="3812191325"/>
                    </a:ext>
                  </a:extLst>
                </a:gridCol>
                <a:gridCol w="734650">
                  <a:extLst>
                    <a:ext uri="{9D8B030D-6E8A-4147-A177-3AD203B41FA5}">
                      <a16:colId xmlns:a16="http://schemas.microsoft.com/office/drawing/2014/main" val="1788716115"/>
                    </a:ext>
                  </a:extLst>
                </a:gridCol>
                <a:gridCol w="734650">
                  <a:extLst>
                    <a:ext uri="{9D8B030D-6E8A-4147-A177-3AD203B41FA5}">
                      <a16:colId xmlns:a16="http://schemas.microsoft.com/office/drawing/2014/main" val="553401517"/>
                    </a:ext>
                  </a:extLst>
                </a:gridCol>
                <a:gridCol w="734650">
                  <a:extLst>
                    <a:ext uri="{9D8B030D-6E8A-4147-A177-3AD203B41FA5}">
                      <a16:colId xmlns:a16="http://schemas.microsoft.com/office/drawing/2014/main" val="572449011"/>
                    </a:ext>
                  </a:extLst>
                </a:gridCol>
              </a:tblGrid>
              <a:tr h="17349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coef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std err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z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P&gt;|z|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 [0.025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0.975]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466300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Intercept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-3.0541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0.128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-23.863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-3.305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-2.803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714961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Balance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0.3149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10.992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0.000***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0.259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0.371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551941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EstimatedSalary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0.0246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0.914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0.361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-0.028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0.077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40752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Tenure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-0.0420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-1.571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0.116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-0.094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0.010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084552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HasCrCard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-0.0264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-0.451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0.652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-0.141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0.088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953270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NumOfProducts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-0.0406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0.046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-0.878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0.380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-0.131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0.050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067497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CreditScore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-0.0617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-2.305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0.021*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-0.114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-0.009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70834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Gender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-0.5494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-10.209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0.000***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-0.655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-0.444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16970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IsActiveMember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-1.0641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0.057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-18.713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0.000***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-1.176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-0.953</a:t>
                      </a:r>
                      <a:endParaRPr lang="en-US" altLang="ko-KR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83196"/>
                  </a:ext>
                </a:extLst>
              </a:tr>
              <a:tr h="1734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err="1"/>
                        <a:t>Age_Category</a:t>
                      </a:r>
                      <a:r>
                        <a:rPr lang="en-US" altLang="ko-KR" sz="1050" dirty="0"/>
                        <a:t> 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0.6858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0.025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27.844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0.000***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0.638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0.734</a:t>
                      </a:r>
                      <a:endParaRPr lang="ko-KR" altLang="en-US" sz="1050" dirty="0">
                        <a:latin typeface="나눔스퀘어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3785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7779E1-03C1-4936-A81A-7AECDFE570B2}"/>
              </a:ext>
            </a:extLst>
          </p:cNvPr>
          <p:cNvSpPr txBox="1"/>
          <p:nvPr/>
        </p:nvSpPr>
        <p:spPr>
          <a:xfrm>
            <a:off x="6331032" y="2965878"/>
            <a:ext cx="5569666" cy="190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분석결과를  살펴보면 통계적으로 의미가 있는 변인들은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'Balance’ 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잔고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CreditScore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신용 점수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'Gender’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IsActiveMember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활동여부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Age_Category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가지로 나타났지만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변수를 선택하는 것이 아닌 분석에  있어 통계적으로 유의미한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결과를 보일 것 같은 변수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'Balance’ 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잔고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NumOfProducts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상품의 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'Gender’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IsActiveMember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활동여부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'Tenure’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고객이 은행과 함께한 연도 수</a:t>
            </a:r>
            <a:r>
              <a:rPr lang="en-US" altLang="ko-KR" sz="1000" kern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Age_Category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가지를 선택하였다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D1404-ED68-494F-8C27-034A18111E6C}"/>
              </a:ext>
            </a:extLst>
          </p:cNvPr>
          <p:cNvSpPr txBox="1"/>
          <p:nvPr/>
        </p:nvSpPr>
        <p:spPr>
          <a:xfrm>
            <a:off x="4216351" y="6121614"/>
            <a:ext cx="2114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*p&lt;0.05, **p&lt;0.01, ***p&lt;0.001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E5AEF-86D9-4AC2-882D-40197A82EE4E}"/>
              </a:ext>
            </a:extLst>
          </p:cNvPr>
          <p:cNvSpPr txBox="1"/>
          <p:nvPr/>
        </p:nvSpPr>
        <p:spPr>
          <a:xfrm>
            <a:off x="564468" y="1108495"/>
            <a:ext cx="3791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3-12&gt;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통계적으로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유의미한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선택을 위한 로지스틱 회귀분석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16DED-C295-4FD9-9657-855BD54D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683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E7467-563D-4242-BC86-F7863E616563}"/>
              </a:ext>
            </a:extLst>
          </p:cNvPr>
          <p:cNvSpPr txBox="1"/>
          <p:nvPr/>
        </p:nvSpPr>
        <p:spPr>
          <a:xfrm>
            <a:off x="6331032" y="1219643"/>
            <a:ext cx="529585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변수선택은 목표변수에 대해 여러 설명변수들이 주어졌을 때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목표변수의 값에 영향력이 있는 설명변수들을 선택하는 것이다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변수선택이 필요한 이유는 영향력이 없는 변수들이 모형에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포함되면 설명변수와 목표변수 간에 올바른 관계를 알기가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어려우며 올바른 모형에 비해 예측오차가 증가할 수 있기 때문이다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600" baseline="30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5)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18367-CE46-48EF-A487-CC23FFCD6BEC}"/>
              </a:ext>
            </a:extLst>
          </p:cNvPr>
          <p:cNvSpPr txBox="1"/>
          <p:nvPr/>
        </p:nvSpPr>
        <p:spPr>
          <a:xfrm>
            <a:off x="189526" y="6588812"/>
            <a:ext cx="1050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5)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오세웅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「로지스틱 회귀모형과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랜덤포레스트를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혼합한 변수선택법에 기반하여 의사결정나무를 이용한 외래 관광객 만족도 분석」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한양대학교 대학원 석사학위논문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2017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17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쪽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49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00300"/>
              </p:ext>
            </p:extLst>
          </p:nvPr>
        </p:nvGraphicFramePr>
        <p:xfrm>
          <a:off x="508728" y="1484571"/>
          <a:ext cx="5599972" cy="1459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71204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964384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964384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1670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712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210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408</a:t>
                      </a:r>
                      <a:endParaRPr lang="ko-KR" altLang="en-US" sz="16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859438" y="3445278"/>
            <a:ext cx="440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정확도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=0.6927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=(1670+408)/(1670+712+210+408)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민감도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=0.6602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=408/(210+408)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특이도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=0.7011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=1670/(1670+712)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FC3AA-EC2F-4E9E-B579-063CA5E08581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로지스틱 회귀분석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변수 선택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C850C-AC70-4881-835F-BC2A5C948B88}"/>
              </a:ext>
            </a:extLst>
          </p:cNvPr>
          <p:cNvSpPr txBox="1"/>
          <p:nvPr/>
        </p:nvSpPr>
        <p:spPr>
          <a:xfrm>
            <a:off x="508728" y="1248318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3-13&gt;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로지스틱 회귀분석의 정오분류표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82BD4-6E20-4567-8E94-0D23F696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0635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AA8FD-81F4-40A0-954C-C63421C4EE02}"/>
              </a:ext>
            </a:extLst>
          </p:cNvPr>
          <p:cNvSpPr txBox="1"/>
          <p:nvPr/>
        </p:nvSpPr>
        <p:spPr>
          <a:xfrm>
            <a:off x="5927489" y="3210794"/>
            <a:ext cx="5906057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3-13&gt;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변수 선택 후의 로지스틱 회귀분석 기법의 예측을 나타내는 정오분류표이다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변수 선택 후의 로지스틱 회귀분석의 전체 분류 정확도는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69.27%,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66.02%,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70.11%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58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74FA513C-C9D5-422A-88D1-F348EA0B79AA}"/>
              </a:ext>
            </a:extLst>
          </p:cNvPr>
          <p:cNvGraphicFramePr>
            <a:graphicFrameLocks noGrp="1"/>
          </p:cNvGraphicFramePr>
          <p:nvPr/>
        </p:nvGraphicFramePr>
        <p:xfrm>
          <a:off x="6989375" y="1170452"/>
          <a:ext cx="4120428" cy="24461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60214">
                  <a:extLst>
                    <a:ext uri="{9D8B030D-6E8A-4147-A177-3AD203B41FA5}">
                      <a16:colId xmlns:a16="http://schemas.microsoft.com/office/drawing/2014/main" val="1053588452"/>
                    </a:ext>
                  </a:extLst>
                </a:gridCol>
                <a:gridCol w="2060214">
                  <a:extLst>
                    <a:ext uri="{9D8B030D-6E8A-4147-A177-3AD203B41FA5}">
                      <a16:colId xmlns:a16="http://schemas.microsoft.com/office/drawing/2014/main" val="1771893517"/>
                    </a:ext>
                  </a:extLst>
                </a:gridCol>
              </a:tblGrid>
              <a:tr h="251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중요도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50179"/>
                  </a:ext>
                </a:extLst>
              </a:tr>
              <a:tr h="25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Age_Category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0.7481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102920"/>
                  </a:ext>
                </a:extLst>
              </a:tr>
              <a:tr h="25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0.3176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95901"/>
                  </a:ext>
                </a:extLst>
              </a:tr>
              <a:tr h="25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-0.0012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26053"/>
                  </a:ext>
                </a:extLst>
              </a:tr>
              <a:tr h="251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NumOfProducts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수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-0.2087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665013"/>
                  </a:ext>
                </a:extLst>
              </a:tr>
              <a:tr h="360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  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-0.6588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0252"/>
                  </a:ext>
                </a:extLst>
              </a:tr>
              <a:tr h="133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IsActiveMember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활동 여부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-1.0343</a:t>
                      </a:r>
                      <a:endParaRPr lang="ko-KR" altLang="en-US" sz="105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4008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65181-D44B-42F9-AE11-7747BA3B9DEA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로지스틱 회귀분석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 선택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16" name="그림 15" descr="연기, 비행, 연, 채색된이(가) 표시된 사진&#10;&#10;자동 생성된 설명">
            <a:extLst>
              <a:ext uri="{FF2B5EF4-FFF2-40B4-BE49-F238E27FC236}">
                <a16:creationId xmlns:a16="http://schemas.microsoft.com/office/drawing/2014/main" id="{29D4A57C-E094-451A-AA56-66562F26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8" y="3935432"/>
            <a:ext cx="5541101" cy="2632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60C1F-9047-483D-9C04-7BF23B0B4602}"/>
              </a:ext>
            </a:extLst>
          </p:cNvPr>
          <p:cNvSpPr txBox="1"/>
          <p:nvPr/>
        </p:nvSpPr>
        <p:spPr>
          <a:xfrm>
            <a:off x="3885604" y="5663577"/>
            <a:ext cx="190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Auc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score : 0.7270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F7F88C1-540E-456F-82BB-6576DB238847}"/>
              </a:ext>
            </a:extLst>
          </p:cNvPr>
          <p:cNvGraphicFramePr/>
          <p:nvPr/>
        </p:nvGraphicFramePr>
        <p:xfrm>
          <a:off x="511243" y="1136896"/>
          <a:ext cx="6258989" cy="276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9ABB97-95F2-492E-93AC-7C1E3D6C75A6}"/>
              </a:ext>
            </a:extLst>
          </p:cNvPr>
          <p:cNvSpPr txBox="1"/>
          <p:nvPr/>
        </p:nvSpPr>
        <p:spPr>
          <a:xfrm>
            <a:off x="6989375" y="946149"/>
            <a:ext cx="2557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3-14&gt;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 선택 후의 로지스틱 회귀계수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EDB5CF-B6EC-420F-A0AF-359A6789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700" y="616267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50479-67AF-4A29-B578-87947B51A108}"/>
              </a:ext>
            </a:extLst>
          </p:cNvPr>
          <p:cNvSpPr txBox="1"/>
          <p:nvPr/>
        </p:nvSpPr>
        <p:spPr>
          <a:xfrm>
            <a:off x="1571652" y="975600"/>
            <a:ext cx="32143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3-18&gt;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 선택 후의 로지스틱 회귀분석 회귀계수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5F5044-C3B2-4CCE-BA89-AF4D1214872D}"/>
              </a:ext>
            </a:extLst>
          </p:cNvPr>
          <p:cNvSpPr txBox="1"/>
          <p:nvPr/>
        </p:nvSpPr>
        <p:spPr>
          <a:xfrm>
            <a:off x="1393542" y="3832669"/>
            <a:ext cx="3155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3-19&gt;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 선택 후의 로지스틱 회귀분석 결과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ROC Curve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255836-D191-4D8C-9CDD-7EB17FB7FEC3}"/>
              </a:ext>
            </a:extLst>
          </p:cNvPr>
          <p:cNvSpPr txBox="1"/>
          <p:nvPr/>
        </p:nvSpPr>
        <p:spPr>
          <a:xfrm>
            <a:off x="5826920" y="4770291"/>
            <a:ext cx="610717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본 연구의 로지스틱 회귀모형 적합도를 알아보기 위해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ROC Curve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검증 결과는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3-19&gt;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같다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ROC Curve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아래의 면적이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0.73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정도로 나타나 위 모형은 본 연구에 적합하다고 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모형의 회귀 계수의 수치는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3-14&gt;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확인 할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303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65181-D44B-42F9-AE11-7747BA3B9DEA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로지스틱 회귀분석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변수 선택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F515A-BB88-4636-9C67-AA2999FCDB32}"/>
              </a:ext>
            </a:extLst>
          </p:cNvPr>
          <p:cNvSpPr txBox="1"/>
          <p:nvPr/>
        </p:nvSpPr>
        <p:spPr>
          <a:xfrm>
            <a:off x="1524000" y="2091139"/>
            <a:ext cx="9143999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변수선택을 진행하였더니 예상과는 다르게 오히려 정확도 및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auc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-score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 전체적으로 하락한 모습을 볼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로지스틱 회귀모형에서의 모형은 변수선택을 하기 이전인 전체 변수를 가지고 예측한 모형을 사용하기로 결정하였다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C40DDF-64F4-4740-8DCC-FBD94A1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7077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65181-D44B-42F9-AE11-7747BA3B9DEA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F515A-BB88-4636-9C67-AA2999FCDB32}"/>
              </a:ext>
            </a:extLst>
          </p:cNvPr>
          <p:cNvSpPr txBox="1"/>
          <p:nvPr/>
        </p:nvSpPr>
        <p:spPr>
          <a:xfrm>
            <a:off x="1523999" y="1587377"/>
            <a:ext cx="9143999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로지스틱 회귀 분석 결과 고객이 이탈한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오즈비는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다음과 같다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C40DDF-64F4-4740-8DCC-FBD94A1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7077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889D3-3FF5-4435-84B9-54D299E75241}"/>
              </a:ext>
            </a:extLst>
          </p:cNvPr>
          <p:cNvSpPr txBox="1"/>
          <p:nvPr/>
        </p:nvSpPr>
        <p:spPr>
          <a:xfrm>
            <a:off x="856263" y="2616913"/>
            <a:ext cx="10258321" cy="2236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Odds = exp(-0.9299 + 0.6527*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Age_Category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+ 0.3045*Balance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+ 0.0219*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EstimatedSalary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- 0.0665*Tenure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- 0.0739*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CreditScore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- 0.1265*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HasCrCard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 0.3323*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NumOfProducts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- 0.8106*Gender – 1.1757*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IsActivemember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2077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65181-D44B-42F9-AE11-7747BA3B9DEA}"/>
              </a:ext>
            </a:extLst>
          </p:cNvPr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실제적 해석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7F515A-BB88-4636-9C67-AA2999FCDB32}"/>
                  </a:ext>
                </a:extLst>
              </p:cNvPr>
              <p:cNvSpPr txBox="1"/>
              <p:nvPr/>
            </p:nvSpPr>
            <p:spPr>
              <a:xfrm>
                <a:off x="1536700" y="1384263"/>
                <a:ext cx="9143999" cy="4625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고객이 이탈할 확률은 앞서 언급한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오즈비로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계산한다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𝑜𝑑𝑑𝑠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𝑜𝑑𝑑𝑠</m:t>
                          </m:r>
                        </m:den>
                      </m:f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이탈할 확률에서 가장 큰 요소인 고객의 활동여부는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exp(-1.1758)=0.3085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휴면고객이 활동고객이 될 경우 이탈율이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0.3085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 감소한다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즉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휴면고객의 이탈율이 활동고객보다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70%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가량 이탈할 확률이 높다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또한 성별을 제외하고 다음으로 이탈 확률에 큰 영향을 미치는 나이대를 살펴보면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exp(0.6528)=1.9209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나이가 한 단위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(10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살 단위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증가 할 때 마다 고객의 이탈율이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1.9209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배만큼 증가한다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다른 말로 하면 나이대가 한 단위 증가하면 고객의 이탈율이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92%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가량 증가한다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7F515A-BB88-4636-9C67-AA2999FC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1384263"/>
                <a:ext cx="9143999" cy="4625562"/>
              </a:xfrm>
              <a:prstGeom prst="rect">
                <a:avLst/>
              </a:prstGeom>
              <a:blipFill>
                <a:blip r:embed="rId2"/>
                <a:stretch>
                  <a:fillRect l="-600" r="-467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C40DDF-64F4-4740-8DCC-FBD94A1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7077" y="616267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98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0.5</a:t>
            </a:r>
          </a:p>
          <a:p>
            <a:r>
              <a:rPr lang="ko-KR" altLang="en-US" sz="2000" dirty="0"/>
              <a:t>정확도</a:t>
            </a:r>
            <a:r>
              <a:rPr lang="en-US" altLang="ko-KR" sz="2000" dirty="0"/>
              <a:t>:0.8027, </a:t>
            </a:r>
            <a:r>
              <a:rPr lang="ko-KR" altLang="en-US" sz="2000" dirty="0"/>
              <a:t>민감도</a:t>
            </a:r>
            <a:r>
              <a:rPr lang="en-US" altLang="ko-KR" sz="2000" dirty="0"/>
              <a:t>:0.1561, </a:t>
            </a:r>
            <a:r>
              <a:rPr lang="ko-KR" altLang="en-US" sz="2000" dirty="0"/>
              <a:t>특이도</a:t>
            </a:r>
            <a:r>
              <a:rPr lang="en-US" altLang="ko-KR" sz="2000" dirty="0"/>
              <a:t>:0.9739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048000" y="26859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모형평가 및 비교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D5360-F607-4C14-863C-AFE498A7D528}"/>
              </a:ext>
            </a:extLst>
          </p:cNvPr>
          <p:cNvSpPr txBox="1"/>
          <p:nvPr/>
        </p:nvSpPr>
        <p:spPr>
          <a:xfrm>
            <a:off x="7093858" y="1452756"/>
            <a:ext cx="4402524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=0.7417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=0.6117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=0.7754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ROC-AUC: 0.7706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E69E69C-345B-4A64-81EB-1A5CC4732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8886"/>
              </p:ext>
            </p:extLst>
          </p:nvPr>
        </p:nvGraphicFramePr>
        <p:xfrm>
          <a:off x="552672" y="3538338"/>
          <a:ext cx="6112269" cy="14599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7423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2037423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2037423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1693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668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210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30333BD-8256-4BC8-B969-91415C158170}"/>
              </a:ext>
            </a:extLst>
          </p:cNvPr>
          <p:cNvSpPr txBox="1"/>
          <p:nvPr/>
        </p:nvSpPr>
        <p:spPr>
          <a:xfrm>
            <a:off x="7093858" y="3507310"/>
            <a:ext cx="5294644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로지스틱 회귀분석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=0.7073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로지스틱 회귀분석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=0.6714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로지스틱 회귀분석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=0.7532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ROC-AUC: 0.7532</a:t>
            </a: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55F424F-A2B3-4172-80B9-8F1EAA57C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846981"/>
              </p:ext>
            </p:extLst>
          </p:nvPr>
        </p:nvGraphicFramePr>
        <p:xfrm>
          <a:off x="552672" y="1483784"/>
          <a:ext cx="6112269" cy="14599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7423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2037423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2037423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1847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535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240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378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28CD4-4E28-4A31-9EA9-9F5925456D6E}"/>
              </a:ext>
            </a:extLst>
          </p:cNvPr>
          <p:cNvSpPr txBox="1"/>
          <p:nvPr/>
        </p:nvSpPr>
        <p:spPr>
          <a:xfrm>
            <a:off x="952500" y="5369849"/>
            <a:ext cx="1028700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고객의 이탈을 막기 위해 만든 대책 모델로는 의사결정나무가 더 좋은 것을 확인하였다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다만 임계치를 확인하며 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포인트를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더 좋은 모델을 선정하였다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D1944-CF53-4A9C-B8B8-1DD9A69C2DD2}"/>
              </a:ext>
            </a:extLst>
          </p:cNvPr>
          <p:cNvSpPr txBox="1"/>
          <p:nvPr/>
        </p:nvSpPr>
        <p:spPr>
          <a:xfrm>
            <a:off x="552672" y="1252952"/>
            <a:ext cx="28632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3-15&gt;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의사결정나무의 회귀분석의 정오분류표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FDA72-AF0C-4754-8F95-59089F6274D8}"/>
              </a:ext>
            </a:extLst>
          </p:cNvPr>
          <p:cNvSpPr txBox="1"/>
          <p:nvPr/>
        </p:nvSpPr>
        <p:spPr>
          <a:xfrm>
            <a:off x="552672" y="3307506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3-16&gt;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로지스틱 회귀분석의 정오분류표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26CE7A-68F1-4EE6-A527-290AE7A1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185296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2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924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0.5</a:t>
            </a:r>
          </a:p>
          <a:p>
            <a:r>
              <a:rPr lang="ko-KR" altLang="en-US" sz="2000" dirty="0"/>
              <a:t>정확도</a:t>
            </a:r>
            <a:r>
              <a:rPr lang="en-US" altLang="ko-KR" sz="2000" dirty="0"/>
              <a:t>:0.8027, </a:t>
            </a:r>
            <a:r>
              <a:rPr lang="ko-KR" altLang="en-US" sz="2000" dirty="0"/>
              <a:t>민감도</a:t>
            </a:r>
            <a:r>
              <a:rPr lang="en-US" altLang="ko-KR" sz="2000" dirty="0"/>
              <a:t>:0.1561, </a:t>
            </a:r>
            <a:r>
              <a:rPr lang="ko-KR" altLang="en-US" sz="2000" dirty="0"/>
              <a:t>특이도</a:t>
            </a:r>
            <a:r>
              <a:rPr lang="en-US" altLang="ko-KR" sz="2000" dirty="0"/>
              <a:t>:0.9739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048000" y="113937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의사결정나무 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519B0B4-98E0-49DC-ACFA-21EA5F3AF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7831"/>
              </p:ext>
            </p:extLst>
          </p:nvPr>
        </p:nvGraphicFramePr>
        <p:xfrm>
          <a:off x="467074" y="1160713"/>
          <a:ext cx="5864224" cy="38911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6056">
                  <a:extLst>
                    <a:ext uri="{9D8B030D-6E8A-4147-A177-3AD203B41FA5}">
                      <a16:colId xmlns:a16="http://schemas.microsoft.com/office/drawing/2014/main" val="3347109075"/>
                    </a:ext>
                  </a:extLst>
                </a:gridCol>
                <a:gridCol w="1466056">
                  <a:extLst>
                    <a:ext uri="{9D8B030D-6E8A-4147-A177-3AD203B41FA5}">
                      <a16:colId xmlns:a16="http://schemas.microsoft.com/office/drawing/2014/main" val="3284639091"/>
                    </a:ext>
                  </a:extLst>
                </a:gridCol>
                <a:gridCol w="1466056">
                  <a:extLst>
                    <a:ext uri="{9D8B030D-6E8A-4147-A177-3AD203B41FA5}">
                      <a16:colId xmlns:a16="http://schemas.microsoft.com/office/drawing/2014/main" val="2228847534"/>
                    </a:ext>
                  </a:extLst>
                </a:gridCol>
                <a:gridCol w="1466056">
                  <a:extLst>
                    <a:ext uri="{9D8B030D-6E8A-4147-A177-3AD203B41FA5}">
                      <a16:colId xmlns:a16="http://schemas.microsoft.com/office/drawing/2014/main" val="1272095256"/>
                    </a:ext>
                  </a:extLst>
                </a:gridCol>
              </a:tblGrid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임계값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민감도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특이도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49906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0.5367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0.8851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0.4463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303627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0.6020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0.8398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303211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0.6247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0.8107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0.5764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666924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0.6463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0.7896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0.6092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836930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0.6707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0.7427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0.6520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873857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0.6890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0.7104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0.6835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46903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0.6780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59333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0.6586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0.7296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652509"/>
                  </a:ext>
                </a:extLst>
              </a:tr>
              <a:tr h="3891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0.7417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0.6117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0.7754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23193"/>
                  </a:ext>
                </a:extLst>
              </a:tr>
            </a:tbl>
          </a:graphicData>
        </a:graphic>
      </p:graphicFrame>
      <p:pic>
        <p:nvPicPr>
          <p:cNvPr id="12" name="그림 11" descr="연기, 선, 남자, 비행이(가) 표시된 사진&#10;&#10;자동 생성된 설명">
            <a:extLst>
              <a:ext uri="{FF2B5EF4-FFF2-40B4-BE49-F238E27FC236}">
                <a16:creationId xmlns:a16="http://schemas.microsoft.com/office/drawing/2014/main" id="{6283D773-F385-4215-9BB8-5A9775D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06" y="1101421"/>
            <a:ext cx="5484385" cy="24251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1EC69C-443C-4438-87FA-AA7E00D06754}"/>
              </a:ext>
            </a:extLst>
          </p:cNvPr>
          <p:cNvSpPr txBox="1"/>
          <p:nvPr/>
        </p:nvSpPr>
        <p:spPr>
          <a:xfrm>
            <a:off x="9896320" y="2885445"/>
            <a:ext cx="190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Auc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score : 0.7532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228D2-12FB-4F7D-9944-4555C9F13B09}"/>
              </a:ext>
            </a:extLst>
          </p:cNvPr>
          <p:cNvSpPr txBox="1"/>
          <p:nvPr/>
        </p:nvSpPr>
        <p:spPr>
          <a:xfrm>
            <a:off x="6941336" y="3348691"/>
            <a:ext cx="440252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Cut-off point = 0.40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=0.7417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=0.6117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=0.7754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552751-7854-4B36-BFDA-1886F964CE2E}"/>
              </a:ext>
            </a:extLst>
          </p:cNvPr>
          <p:cNvCxnSpPr>
            <a:cxnSpLocks/>
          </p:cNvCxnSpPr>
          <p:nvPr/>
        </p:nvCxnSpPr>
        <p:spPr>
          <a:xfrm>
            <a:off x="6931416" y="1213917"/>
            <a:ext cx="1256068" cy="704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4EE7B8-5FB8-4A38-9E43-233A934AE90E}"/>
              </a:ext>
            </a:extLst>
          </p:cNvPr>
          <p:cNvSpPr txBox="1"/>
          <p:nvPr/>
        </p:nvSpPr>
        <p:spPr>
          <a:xfrm>
            <a:off x="6546712" y="873206"/>
            <a:ext cx="69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0.40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4E27B-D340-4331-8048-8B0492E4CD20}"/>
              </a:ext>
            </a:extLst>
          </p:cNvPr>
          <p:cNvSpPr txBox="1"/>
          <p:nvPr/>
        </p:nvSpPr>
        <p:spPr>
          <a:xfrm>
            <a:off x="467074" y="929881"/>
            <a:ext cx="3098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3-17&gt;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의사결정나무 최적의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임계값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찾기 위한 계산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77715A-2BA2-475B-80F0-35101C37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192" y="6173792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0730F-C1F8-4E8C-BDCC-EC825B7728F1}"/>
              </a:ext>
            </a:extLst>
          </p:cNvPr>
          <p:cNvSpPr txBox="1"/>
          <p:nvPr/>
        </p:nvSpPr>
        <p:spPr>
          <a:xfrm>
            <a:off x="467074" y="5085950"/>
            <a:ext cx="777641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기계적으로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[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민감도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-(1-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특이도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)]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 가장 큰 값을 계산하여 나온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연구자의 입장에서 봤을 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정확도와 민감도 그리고 특이도의 균형이 잘 잡혔다고 생각한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일치하여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최적의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cut-off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포인트로 결정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0842B-EA47-4756-8A2C-8DFCF8B821DF}"/>
              </a:ext>
            </a:extLst>
          </p:cNvPr>
          <p:cNvSpPr txBox="1"/>
          <p:nvPr/>
        </p:nvSpPr>
        <p:spPr>
          <a:xfrm>
            <a:off x="7392100" y="929881"/>
            <a:ext cx="3834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3-20&gt; cut-off point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설정한 의사결정나무 결과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ROC Curve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833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90433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72010"/>
              </p:ext>
            </p:extLst>
          </p:nvPr>
        </p:nvGraphicFramePr>
        <p:xfrm>
          <a:off x="451887" y="1418917"/>
          <a:ext cx="5644113" cy="1459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83815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980149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980149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1727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655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199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419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1072681" y="3361591"/>
            <a:ext cx="440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정확도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=0.7153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=(1727+419)/(1727+655+199+419)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민감도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=0.6780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=419/(199+419)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 트리 예측 특이도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=0.7250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=1727/(1727+655)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A82E4E-973D-4248-B3D5-08C93279BBBD}"/>
              </a:ext>
            </a:extLst>
          </p:cNvPr>
          <p:cNvSpPr/>
          <p:nvPr/>
        </p:nvSpPr>
        <p:spPr>
          <a:xfrm>
            <a:off x="2635250" y="87321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정오분류표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F1B0C-0079-4103-8A45-E2319FB15F17}"/>
              </a:ext>
            </a:extLst>
          </p:cNvPr>
          <p:cNvSpPr txBox="1"/>
          <p:nvPr/>
        </p:nvSpPr>
        <p:spPr>
          <a:xfrm>
            <a:off x="451886" y="1188085"/>
            <a:ext cx="39837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3-18&gt; cut-off point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했을 때의 의사결정나무 정오분류표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3BC58-85B7-4B1E-AA95-81CCC105CBA5}"/>
              </a:ext>
            </a:extLst>
          </p:cNvPr>
          <p:cNvSpPr txBox="1"/>
          <p:nvPr/>
        </p:nvSpPr>
        <p:spPr>
          <a:xfrm>
            <a:off x="6096000" y="3200745"/>
            <a:ext cx="5651718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3-18&gt;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설정하였을 때의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의사결정나무 기법의 예측을 나타내는 정오분류표이다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설정하였을 때의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의사결정나무 분석의 전체 분류 정확도는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71.53%,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67.80%,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72.50%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983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94614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0.5</a:t>
            </a:r>
          </a:p>
          <a:p>
            <a:r>
              <a:rPr lang="ko-KR" altLang="en-US" sz="2000" dirty="0"/>
              <a:t>정확도</a:t>
            </a:r>
            <a:r>
              <a:rPr lang="en-US" altLang="ko-KR" sz="2000" dirty="0"/>
              <a:t>:0.8027, </a:t>
            </a:r>
            <a:r>
              <a:rPr lang="ko-KR" altLang="en-US" sz="2000" dirty="0"/>
              <a:t>민감도</a:t>
            </a:r>
            <a:r>
              <a:rPr lang="en-US" altLang="ko-KR" sz="2000" dirty="0"/>
              <a:t>:0.1561, </a:t>
            </a:r>
            <a:r>
              <a:rPr lang="ko-KR" altLang="en-US" sz="2000" dirty="0"/>
              <a:t>특이도</a:t>
            </a:r>
            <a:r>
              <a:rPr lang="en-US" altLang="ko-KR" sz="2000" dirty="0"/>
              <a:t>:0.9739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회귀분석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cut-off point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228D2-12FB-4F7D-9944-4555C9F13B09}"/>
              </a:ext>
            </a:extLst>
          </p:cNvPr>
          <p:cNvSpPr txBox="1"/>
          <p:nvPr/>
        </p:nvSpPr>
        <p:spPr>
          <a:xfrm>
            <a:off x="7006762" y="3531492"/>
            <a:ext cx="440252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Cut-off point = 0.48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정확도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=0.7073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민감도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=0.6714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특이도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=0.7171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B205ED2B-BB15-4A3D-AC73-B775EAD70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541860"/>
              </p:ext>
            </p:extLst>
          </p:nvPr>
        </p:nvGraphicFramePr>
        <p:xfrm>
          <a:off x="468365" y="1175858"/>
          <a:ext cx="5428060" cy="4003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57015">
                  <a:extLst>
                    <a:ext uri="{9D8B030D-6E8A-4147-A177-3AD203B41FA5}">
                      <a16:colId xmlns:a16="http://schemas.microsoft.com/office/drawing/2014/main" val="3347109075"/>
                    </a:ext>
                  </a:extLst>
                </a:gridCol>
                <a:gridCol w="1357015">
                  <a:extLst>
                    <a:ext uri="{9D8B030D-6E8A-4147-A177-3AD203B41FA5}">
                      <a16:colId xmlns:a16="http://schemas.microsoft.com/office/drawing/2014/main" val="3284639091"/>
                    </a:ext>
                  </a:extLst>
                </a:gridCol>
                <a:gridCol w="1357015">
                  <a:extLst>
                    <a:ext uri="{9D8B030D-6E8A-4147-A177-3AD203B41FA5}">
                      <a16:colId xmlns:a16="http://schemas.microsoft.com/office/drawing/2014/main" val="2228847534"/>
                    </a:ext>
                  </a:extLst>
                </a:gridCol>
                <a:gridCol w="1357015">
                  <a:extLst>
                    <a:ext uri="{9D8B030D-6E8A-4147-A177-3AD203B41FA5}">
                      <a16:colId xmlns:a16="http://schemas.microsoft.com/office/drawing/2014/main" val="1272095256"/>
                    </a:ext>
                  </a:extLst>
                </a:gridCol>
              </a:tblGrid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임계값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민감도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특이도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49906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0.2457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0.9969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303627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0.3117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0.9781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0.1313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303211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0.3777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0.9515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0.2224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666924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0.4487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0.9233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0.3202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836930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0.8826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0.4032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873857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0.5583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0.8263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0.4858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46903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0.6067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0.7778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0.5604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659333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0.6567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0.7246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0.6383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652509"/>
                  </a:ext>
                </a:extLst>
              </a:tr>
              <a:tr h="400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0.7073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0.6714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0.7171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23193"/>
                  </a:ext>
                </a:extLst>
              </a:tr>
            </a:tbl>
          </a:graphicData>
        </a:graphic>
      </p:graphicFrame>
      <p:pic>
        <p:nvPicPr>
          <p:cNvPr id="14" name="그림 13" descr="비행, 다른, 다채로운, 연기이(가) 표시된 사진&#10;&#10;자동 생성된 설명">
            <a:extLst>
              <a:ext uri="{FF2B5EF4-FFF2-40B4-BE49-F238E27FC236}">
                <a16:creationId xmlns:a16="http://schemas.microsoft.com/office/drawing/2014/main" id="{39B3639D-77B0-4BDE-A17B-D6B8E3A7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49" y="1151508"/>
            <a:ext cx="5609101" cy="2549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CF3762-0D8D-4511-AFD4-AE8BF284646D}"/>
              </a:ext>
            </a:extLst>
          </p:cNvPr>
          <p:cNvSpPr txBox="1"/>
          <p:nvPr/>
        </p:nvSpPr>
        <p:spPr>
          <a:xfrm>
            <a:off x="9959519" y="3044709"/>
            <a:ext cx="190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Auc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score : 0.7532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634789-7AD5-48D4-A778-C741E1A8480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592435" y="1263599"/>
            <a:ext cx="1598039" cy="683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DD5383-BD19-49C3-B775-5D4A459DFA9E}"/>
              </a:ext>
            </a:extLst>
          </p:cNvPr>
          <p:cNvSpPr txBox="1"/>
          <p:nvPr/>
        </p:nvSpPr>
        <p:spPr>
          <a:xfrm>
            <a:off x="6178107" y="894267"/>
            <a:ext cx="82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0.48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9EAD1-CB36-4C4C-98B7-BC8938558587}"/>
              </a:ext>
            </a:extLst>
          </p:cNvPr>
          <p:cNvSpPr txBox="1"/>
          <p:nvPr/>
        </p:nvSpPr>
        <p:spPr>
          <a:xfrm>
            <a:off x="468365" y="945026"/>
            <a:ext cx="28680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3-19&gt;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회귀분석 최적의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임계값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찾기 위한 계산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A5C0B8-541F-4DAA-9A33-7005EF63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6407" y="619759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6A254-D67D-4913-8236-C1676E539E82}"/>
              </a:ext>
            </a:extLst>
          </p:cNvPr>
          <p:cNvSpPr txBox="1"/>
          <p:nvPr/>
        </p:nvSpPr>
        <p:spPr>
          <a:xfrm>
            <a:off x="468365" y="5186382"/>
            <a:ext cx="655771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기계적으로 계산한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0.48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연구자가 생각한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정확도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민감도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특이도의 값이 다르지 않으므로 최적의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CCE6A-8DA2-47F3-AD35-1A299B3CFA45}"/>
              </a:ext>
            </a:extLst>
          </p:cNvPr>
          <p:cNvSpPr txBox="1"/>
          <p:nvPr/>
        </p:nvSpPr>
        <p:spPr>
          <a:xfrm>
            <a:off x="7576359" y="952864"/>
            <a:ext cx="34932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3-21&gt; cut-of point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0.48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설정한 회귀분석 결과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ROC Curve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83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참고기사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69862B-1138-4C2D-B2B1-F927B9D2F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8" t="18167" r="38307" b="12996"/>
          <a:stretch/>
        </p:blipFill>
        <p:spPr>
          <a:xfrm>
            <a:off x="331277" y="1094573"/>
            <a:ext cx="4092257" cy="435220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CB6B88-5CF1-45B1-9FA7-88CC288FA3E1}"/>
              </a:ext>
            </a:extLst>
          </p:cNvPr>
          <p:cNvCxnSpPr>
            <a:cxnSpLocks/>
          </p:cNvCxnSpPr>
          <p:nvPr/>
        </p:nvCxnSpPr>
        <p:spPr>
          <a:xfrm flipH="1">
            <a:off x="1648944" y="2151567"/>
            <a:ext cx="26332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17932C-A802-4A5F-9C82-E7F7115D311B}"/>
              </a:ext>
            </a:extLst>
          </p:cNvPr>
          <p:cNvCxnSpPr>
            <a:cxnSpLocks/>
          </p:cNvCxnSpPr>
          <p:nvPr/>
        </p:nvCxnSpPr>
        <p:spPr>
          <a:xfrm flipH="1">
            <a:off x="557932" y="2309755"/>
            <a:ext cx="11720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0FE27F9-DCF3-4F75-94D0-B1FEBB3A8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0" t="19828" r="40630" b="21870"/>
          <a:stretch/>
        </p:blipFill>
        <p:spPr>
          <a:xfrm>
            <a:off x="4423534" y="1098385"/>
            <a:ext cx="3344934" cy="33885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A9C6F9-39B4-425C-AAF9-C36CD2974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5" t="16746" r="55239" b="52553"/>
          <a:stretch/>
        </p:blipFill>
        <p:spPr>
          <a:xfrm>
            <a:off x="5014964" y="4530388"/>
            <a:ext cx="1878362" cy="20460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7D86AA-93F9-45DF-A99E-5715C2C99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68" t="7332" r="38888" b="18397"/>
          <a:stretch/>
        </p:blipFill>
        <p:spPr>
          <a:xfrm>
            <a:off x="7853558" y="1094573"/>
            <a:ext cx="3943664" cy="4194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A757E-5C6B-4515-924B-4556E754F7CC}"/>
              </a:ext>
            </a:extLst>
          </p:cNvPr>
          <p:cNvSpPr txBox="1"/>
          <p:nvPr/>
        </p:nvSpPr>
        <p:spPr>
          <a:xfrm>
            <a:off x="7012282" y="5911988"/>
            <a:ext cx="504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a typeface="야놀자 야체 B" panose="02020603020101020101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기사 출처 </a:t>
            </a:r>
            <a:r>
              <a:rPr lang="en-US" altLang="ko-KR" sz="1000" u="sng" dirty="0">
                <a:ea typeface="야놀자 야체 B" panose="02020603020101020101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</a:p>
          <a:p>
            <a:r>
              <a:rPr lang="en-US" altLang="ko-KR" sz="1000" dirty="0">
                <a:solidFill>
                  <a:srgbClr val="0563C1"/>
                </a:solidFill>
                <a:ea typeface="야놀자 야체 B" panose="02020603020101020101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http://www.mediapen.com/news/view/561818</a:t>
            </a:r>
            <a:endParaRPr lang="en-US" altLang="ko-KR" sz="1000" dirty="0">
              <a:ea typeface="야놀자 야체 B" panose="02020603020101020101"/>
            </a:endParaRPr>
          </a:p>
          <a:p>
            <a:r>
              <a:rPr lang="en-US" altLang="ko-KR" sz="1000" dirty="0">
                <a:ea typeface="야놀자 야체 B" panose="02020603020101020101"/>
                <a:hlinkClick r:id="rId7"/>
              </a:rPr>
              <a:t>https://www.fntimes.com/html/view.php?ud=202010232157512703dd55077bc2_18</a:t>
            </a:r>
            <a:endParaRPr lang="en-US" altLang="ko-KR" sz="1000" dirty="0">
              <a:ea typeface="야놀자 야체 B" panose="02020603020101020101"/>
            </a:endParaRPr>
          </a:p>
          <a:p>
            <a:r>
              <a:rPr lang="en-US" altLang="ko-KR" sz="1000" dirty="0">
                <a:ea typeface="야놀자 야체 B" panose="02020603020101020101"/>
                <a:hlinkClick r:id="rId8"/>
              </a:rPr>
              <a:t>https://www.sisaon.co.kr/news/articleView.html?idxno=114553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48E018-F538-47A2-82BE-9EE0F0C5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1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90433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06F6279-E1B9-4168-ADDF-1EEF4165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06523"/>
              </p:ext>
            </p:extLst>
          </p:nvPr>
        </p:nvGraphicFramePr>
        <p:xfrm>
          <a:off x="416151" y="1526390"/>
          <a:ext cx="5679850" cy="1459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46878">
                  <a:extLst>
                    <a:ext uri="{9D8B030D-6E8A-4147-A177-3AD203B41FA5}">
                      <a16:colId xmlns:a16="http://schemas.microsoft.com/office/drawing/2014/main" val="130539796"/>
                    </a:ext>
                  </a:extLst>
                </a:gridCol>
                <a:gridCol w="1966486">
                  <a:extLst>
                    <a:ext uri="{9D8B030D-6E8A-4147-A177-3AD203B41FA5}">
                      <a16:colId xmlns:a16="http://schemas.microsoft.com/office/drawing/2014/main" val="2438638135"/>
                    </a:ext>
                  </a:extLst>
                </a:gridCol>
                <a:gridCol w="1966486">
                  <a:extLst>
                    <a:ext uri="{9D8B030D-6E8A-4147-A177-3AD203B41FA5}">
                      <a16:colId xmlns:a16="http://schemas.microsoft.com/office/drawing/2014/main" val="2402361848"/>
                    </a:ext>
                  </a:extLst>
                </a:gridCol>
              </a:tblGrid>
              <a:tr h="48665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Predicted_positive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881064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Actual_negative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1693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668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98291"/>
                  </a:ext>
                </a:extLst>
              </a:tr>
              <a:tr h="48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Actual_positive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210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08446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1F53A-1A83-4490-BC58-AE0ED689FF22}"/>
              </a:ext>
            </a:extLst>
          </p:cNvPr>
          <p:cNvSpPr txBox="1"/>
          <p:nvPr/>
        </p:nvSpPr>
        <p:spPr>
          <a:xfrm>
            <a:off x="1054814" y="3505163"/>
            <a:ext cx="440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정확도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=0.7073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=(1693+429)/(1693+668+210+429)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민감도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=0.6714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=429/(210+429)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분석 예측 특이도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=0.7171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=1693/(1693+668)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A82E4E-973D-4248-B3D5-08C93279BBBD}"/>
              </a:ext>
            </a:extLst>
          </p:cNvPr>
          <p:cNvSpPr/>
          <p:nvPr/>
        </p:nvSpPr>
        <p:spPr>
          <a:xfrm>
            <a:off x="2635250" y="87321"/>
            <a:ext cx="69215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정오분류표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F1B0C-0079-4103-8A45-E2319FB15F17}"/>
              </a:ext>
            </a:extLst>
          </p:cNvPr>
          <p:cNvSpPr txBox="1"/>
          <p:nvPr/>
        </p:nvSpPr>
        <p:spPr>
          <a:xfrm>
            <a:off x="416151" y="1295558"/>
            <a:ext cx="4139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3-20&gt; cut-off point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0.50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설정한 로지스틱 회귀분석 정오분류표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7B0D7-31F4-412E-A383-850134A44D0B}"/>
              </a:ext>
            </a:extLst>
          </p:cNvPr>
          <p:cNvSpPr txBox="1"/>
          <p:nvPr/>
        </p:nvSpPr>
        <p:spPr>
          <a:xfrm>
            <a:off x="6096000" y="1617672"/>
            <a:ext cx="2021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/>
              <a:t>&lt;=</a:t>
            </a:r>
            <a:r>
              <a:rPr lang="ko-KR" altLang="en-US" dirty="0"/>
              <a:t>기존과 동일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FF3B2-8D5B-4588-BAA6-740F67A370CE}"/>
              </a:ext>
            </a:extLst>
          </p:cNvPr>
          <p:cNvSpPr txBox="1"/>
          <p:nvPr/>
        </p:nvSpPr>
        <p:spPr>
          <a:xfrm>
            <a:off x="6096000" y="3429000"/>
            <a:ext cx="5651718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3-20&gt;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설정하였을 때의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로지스틱 회귀분석 기법의 예측을 나타내는 정오분류표이다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표에서 볼 수 있듯이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cut-off point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설정하였을 때의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로지스틱 회귀분석의 전체 분류 정확도는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70.73%,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이탈고객을 이탈고객으로 예측하는 민감도는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67.14%,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잔류 고객을 예측하는 특이도는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71.71%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151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927230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8000" y="81739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최적 모형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821FA9-ADAF-41D1-B729-FC27EC29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29" y="1986039"/>
            <a:ext cx="4694623" cy="213692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나이대가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40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이상인 고객의 이탈율이 높음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상품의 수가 많은 사람일 수록 오히려 비율상으로는 이탈율이 높음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휴면고객의 경우 비 휴면 고객보다 이탈율이 높음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D21DC54-227F-47F3-B86C-899EA4B3F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539394"/>
              </p:ext>
            </p:extLst>
          </p:nvPr>
        </p:nvGraphicFramePr>
        <p:xfrm>
          <a:off x="365923" y="1664342"/>
          <a:ext cx="6188506" cy="285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1D4E53-08DA-46FE-94B5-CAB7B521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312" y="6204752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2CAE6-0369-463D-A79D-14C407700113}"/>
              </a:ext>
            </a:extLst>
          </p:cNvPr>
          <p:cNvSpPr txBox="1"/>
          <p:nvPr/>
        </p:nvSpPr>
        <p:spPr>
          <a:xfrm>
            <a:off x="735199" y="4885366"/>
            <a:ext cx="1072160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제시한 상품들인 군적금을 벤치마킹한 상품과 고연령대의 프리미엄 제품을 개발 및 제공하는 것과 더불어 여러가지 상품을 이용하는 고객일수록 오히려 이탈하는 비율이 많았음으로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개선하기 위하여 상품을 여러가지 이용할 수 록 추가적인 혜택을 제공하거나 혹은 다른 상품들과 시너지 효과를 줄 수 있도록 하는 제도를 만들어볼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7716C-5092-4EAE-8AAE-9759286AF717}"/>
              </a:ext>
            </a:extLst>
          </p:cNvPr>
          <p:cNvSpPr txBox="1"/>
          <p:nvPr/>
        </p:nvSpPr>
        <p:spPr>
          <a:xfrm>
            <a:off x="365923" y="968898"/>
            <a:ext cx="749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Cut-off point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0.40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정한 의사결정나무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정확도가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넘기며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특이도와 민감도의 균형이 적절함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49B27-EB65-4681-A944-A9A2E4FF9036}"/>
              </a:ext>
            </a:extLst>
          </p:cNvPr>
          <p:cNvSpPr txBox="1"/>
          <p:nvPr/>
        </p:nvSpPr>
        <p:spPr>
          <a:xfrm>
            <a:off x="1445041" y="4455753"/>
            <a:ext cx="40302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3-22&gt; cut-off point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0.40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설정한 로지스틱 회귀분석 결과 변수 중요도</a:t>
            </a:r>
          </a:p>
        </p:txBody>
      </p:sp>
    </p:spTree>
    <p:extLst>
      <p:ext uri="{BB962C8B-B14F-4D97-AF65-F5344CB8AC3E}">
        <p14:creationId xmlns:p14="http://schemas.microsoft.com/office/powerpoint/2010/main" val="2230880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2877" y="953302"/>
            <a:ext cx="11633200" cy="5616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8000" y="81739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참고문헌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1D4E53-08DA-46FE-94B5-CAB7B521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312" y="6204752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7716C-5092-4EAE-8AAE-9759286AF717}"/>
              </a:ext>
            </a:extLst>
          </p:cNvPr>
          <p:cNvSpPr txBox="1"/>
          <p:nvPr/>
        </p:nvSpPr>
        <p:spPr>
          <a:xfrm>
            <a:off x="192877" y="956199"/>
            <a:ext cx="10530677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[1]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황진수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「의사결정나무분석방법을 이용한 방한 일본인 쇼핑관광객의 상품구매행동의 특성에 관한 연구」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세종대학교 대학원 석사학위논문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2004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[2]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배정수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「의사결정나무 분석 기법을 활용한 고등학생 진로결정수준 및 진로준비행동 결정요인 우선순위 탐구」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순천향대학교 대학교 박사학위논문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2014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[3]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김수진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김보영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「로지스틱 회귀분석과 의사결정나무 분석을 이용한 일 대도시 주민의 우울 예측요인 비교 연구」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한국콘텐츠학회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논문지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[4]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오세웅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「로지스틱 회귀모형과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랜덤포레스트를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혼합한 변수선택법에 기반하여 의사결정나무를 이용한 외래 관광객 만족도 분석」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한양대학교 대학원 석사학위논문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2017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[5]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이동은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은행권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시니어 고객 확보 위한 마케팅 강화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미디어펜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28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[6]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김경찬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대와 접점 확대하는 시중은행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‘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경쟁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치열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「한국금융」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26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[7]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박진영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“[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밀레니엄금융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은행권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,1020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세대 고객 잡기 마케팅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‘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’”,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「시사오늘」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9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1168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02800" y="1542716"/>
            <a:ext cx="9586400" cy="4554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정보통신 및 통신기술의 발전으로 인해 전자금융이 발전하였다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그로 인해 은행들은 인공지능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빅데이터 분석 등을 금융에 적용해 고객 맞춤형 서비스 제공함으로써 기존 고객의 이탈 방지 및 신규 고객의 유치를 위해 노력하고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은행 고객 관리를 효과적으로 하기 위해 이에 데이터 마이닝 기법을 사용한 해결 방안을 제시하고 이에 대한 결과물을 해석해 보고자 이 연구를 실시한다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72B351-40A3-4044-89D8-714B391D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65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1168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연구목적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02800" y="2324101"/>
            <a:ext cx="9586400" cy="196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데이터 마이닝 기법을 사용한 금융 서비스를 제공함으로써 은행의 기존 고객의 이탈 방지 및 신규 고객의 유치를 위한 관리를 보다 효율적으로 실시하기 위해 연구하게 되었다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0A072C-99FA-4DBB-8A8D-0FD158C9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6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299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Row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EF425-24E6-44E3-ABF6-FC4D78990650}"/>
              </a:ext>
            </a:extLst>
          </p:cNvPr>
          <p:cNvSpPr txBox="1"/>
          <p:nvPr/>
        </p:nvSpPr>
        <p:spPr>
          <a:xfrm>
            <a:off x="645794" y="6109468"/>
            <a:ext cx="522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야놀자 야체 B" panose="02020603020101020101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데이터 출처</a:t>
            </a:r>
            <a:r>
              <a:rPr lang="en-US" altLang="ko-KR" sz="1200" dirty="0">
                <a:ea typeface="야놀자 야체 B" panose="02020603020101020101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r>
              <a:rPr lang="en-US" altLang="ko-KR" sz="1200" dirty="0">
                <a:solidFill>
                  <a:srgbClr val="0563C1"/>
                </a:solidFill>
                <a:ea typeface="야놀자 야체 B" panose="02020603020101020101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https://www.kaggle.com/shrutimechlearn/churn-modelling</a:t>
            </a:r>
            <a:endParaRPr lang="en-US" altLang="ko-KR" sz="1200" dirty="0">
              <a:ea typeface="야놀자 야체 B" panose="0202060302010102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594B96-FD38-40A5-8651-AA9E8C2FB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03075"/>
              </p:ext>
            </p:extLst>
          </p:nvPr>
        </p:nvGraphicFramePr>
        <p:xfrm>
          <a:off x="404184" y="1535580"/>
          <a:ext cx="11409032" cy="435134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11666">
                  <a:extLst>
                    <a:ext uri="{9D8B030D-6E8A-4147-A177-3AD203B41FA5}">
                      <a16:colId xmlns:a16="http://schemas.microsoft.com/office/drawing/2014/main" val="75073667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79459138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31489092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755599992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4026151281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18267487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1589514466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623262527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148711321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931580755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835095740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475229682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2609710526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1755788341"/>
                    </a:ext>
                  </a:extLst>
                </a:gridCol>
              </a:tblGrid>
              <a:tr h="307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ea typeface="나눔스퀘어 Light" panose="020B0600000101010101"/>
                        </a:rPr>
                        <a:t>RowNumber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CustomerId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Surname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ea typeface="나눔스퀘어 Light" panose="020B0600000101010101"/>
                        </a:rPr>
                        <a:t>CreditScore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Geography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Gender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Tenure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Balance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  <a:ea typeface="나눔스퀘어 Light" panose="020B0600000101010101"/>
                        </a:rPr>
                        <a:t>NumOfProducts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HasCrCard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  <a:ea typeface="나눔스퀘어 Light" panose="020B0600000101010101"/>
                        </a:rPr>
                        <a:t>IsActiveMember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  <a:ea typeface="나눔스퀘어 Light" panose="020B0600000101010101"/>
                        </a:rPr>
                        <a:t>EstimatedSalary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Exited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615464093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ea typeface="나눔스퀘어 Light" panose="020B0600000101010101"/>
                        </a:rPr>
                        <a:t>15634602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Hargrave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ea typeface="나눔스퀘어 Light" panose="020B0600000101010101"/>
                        </a:rPr>
                        <a:t>101348.9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472449410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15647311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Hill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83807.86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112542.6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470995435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ea typeface="나눔스퀘어 Light" panose="020B0600000101010101"/>
                        </a:rPr>
                        <a:t>15619304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Onio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159660.8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113931.6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140513397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15701354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Boni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93826.63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336615907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15737888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Mitchell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125510.8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79084.1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993071648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15574012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Chu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113755.8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149756.7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080440314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15592531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Bartlett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10062.8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093576456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15656148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Obinna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Germany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115046.7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119346.9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560512692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15792365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He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142051.1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74940.5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013262471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15592389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H?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134603.9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71725.73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222758958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15767821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Bearce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102016.7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80181.12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763574707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15737173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Andrews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76390.01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439598304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15632264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Kay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26260.98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841818088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15691483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Chin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190857.8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739123705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15600882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Scott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65951.65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039647789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15643966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Goforth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Germany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143129.4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64327.26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21607625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15737452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Romeo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Germany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132602.9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5097.67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028824088"/>
                  </a:ext>
                </a:extLst>
              </a:tr>
              <a:tr h="3074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15788218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Henderson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14406.41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60093305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15661507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Muldrow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Spain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158684.8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645756087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15568982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Hao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Female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54724.03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814669004"/>
                  </a:ext>
                </a:extLst>
              </a:tr>
              <a:tr h="1868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ea typeface="나눔스퀘어 Light" panose="020B0600000101010101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15577657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McDonald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732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France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Male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ea typeface="나눔스퀘어 Light" panose="020B0600000101010101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ea typeface="나눔스퀘어 Light" panose="020B0600000101010101"/>
                        </a:rPr>
                        <a:t>170886.2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ea typeface="나눔스퀘어 Light" panose="020B0600000101010101"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나눔스퀘어 Light" panose="020B0600000101010101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5642955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612010-B272-4D71-A703-B8D6EA2190A8}"/>
              </a:ext>
            </a:extLst>
          </p:cNvPr>
          <p:cNvSpPr txBox="1"/>
          <p:nvPr/>
        </p:nvSpPr>
        <p:spPr>
          <a:xfrm>
            <a:off x="404184" y="1308893"/>
            <a:ext cx="26885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2-1&gt; </a:t>
            </a:r>
            <a:r>
              <a:rPr lang="ko-KR" altLang="en-US" sz="900" dirty="0"/>
              <a:t>은행 고객 이탈 여부 원본 분류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87B17F-46EB-478B-AD50-5A376F94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2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1168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테이블 정의서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B9462F36-3B71-4F58-9D9D-71E56A0B6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009443"/>
              </p:ext>
            </p:extLst>
          </p:nvPr>
        </p:nvGraphicFramePr>
        <p:xfrm>
          <a:off x="1403668" y="1358702"/>
          <a:ext cx="9384663" cy="4879301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42788">
                  <a:extLst>
                    <a:ext uri="{9D8B030D-6E8A-4147-A177-3AD203B41FA5}">
                      <a16:colId xmlns:a16="http://schemas.microsoft.com/office/drawing/2014/main" val="1340696864"/>
                    </a:ext>
                  </a:extLst>
                </a:gridCol>
                <a:gridCol w="1472306">
                  <a:extLst>
                    <a:ext uri="{9D8B030D-6E8A-4147-A177-3AD203B41FA5}">
                      <a16:colId xmlns:a16="http://schemas.microsoft.com/office/drawing/2014/main" val="3943606055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2152306208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1204579253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1637139721"/>
                    </a:ext>
                  </a:extLst>
                </a:gridCol>
                <a:gridCol w="4501863">
                  <a:extLst>
                    <a:ext uri="{9D8B030D-6E8A-4147-A177-3AD203B41FA5}">
                      <a16:colId xmlns:a16="http://schemas.microsoft.com/office/drawing/2014/main" val="1810082096"/>
                    </a:ext>
                  </a:extLst>
                </a:gridCol>
              </a:tblGrid>
              <a:tr h="7037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변수유형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변수길이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레이블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252298205"/>
                  </a:ext>
                </a:extLst>
              </a:tr>
              <a:tr h="701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CustomerId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은행 고객 식별을 위한 고유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1850706997"/>
                  </a:ext>
                </a:extLst>
              </a:tr>
              <a:tr h="701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Surname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성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2555096039"/>
                  </a:ext>
                </a:extLst>
              </a:tr>
              <a:tr h="701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CreditScore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신용 점수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신용 점수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2072422931"/>
                  </a:ext>
                </a:extLst>
              </a:tr>
              <a:tr h="701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국가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속한 국가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프랑스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독일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스페인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3763282041"/>
                  </a:ext>
                </a:extLst>
              </a:tr>
              <a:tr h="701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성별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970389375"/>
                  </a:ext>
                </a:extLst>
              </a:tr>
              <a:tr h="6695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나이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나이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13831712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EF9AB13-1370-4BBB-9177-81D98258E28C}"/>
              </a:ext>
            </a:extLst>
          </p:cNvPr>
          <p:cNvSpPr txBox="1"/>
          <p:nvPr/>
        </p:nvSpPr>
        <p:spPr>
          <a:xfrm>
            <a:off x="1403668" y="1127870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표</a:t>
            </a:r>
            <a:r>
              <a:rPr lang="en-US" altLang="ko-KR" sz="900" dirty="0"/>
              <a:t> 2-2&gt; </a:t>
            </a:r>
            <a:r>
              <a:rPr lang="ko-KR" altLang="en-US" sz="900" dirty="0"/>
              <a:t>데이터 </a:t>
            </a:r>
            <a:r>
              <a:rPr lang="ko-KR" altLang="en-US" sz="900" dirty="0" err="1"/>
              <a:t>전처리</a:t>
            </a:r>
            <a:r>
              <a:rPr lang="ko-KR" altLang="en-US" sz="900" dirty="0"/>
              <a:t> 후 테이블 정의서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AE4AC1-34CB-4E6A-B918-30DC13A5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4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11688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테이블 정의서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내용 개체 틀 7">
            <a:extLst>
              <a:ext uri="{FF2B5EF4-FFF2-40B4-BE49-F238E27FC236}">
                <a16:creationId xmlns:a16="http://schemas.microsoft.com/office/drawing/2014/main" id="{E864E2F3-2E7D-47BE-BC7B-F0850E5F2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317743"/>
              </p:ext>
            </p:extLst>
          </p:nvPr>
        </p:nvGraphicFramePr>
        <p:xfrm>
          <a:off x="1416368" y="1308927"/>
          <a:ext cx="9384663" cy="500531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42788">
                  <a:extLst>
                    <a:ext uri="{9D8B030D-6E8A-4147-A177-3AD203B41FA5}">
                      <a16:colId xmlns:a16="http://schemas.microsoft.com/office/drawing/2014/main" val="1834952491"/>
                    </a:ext>
                  </a:extLst>
                </a:gridCol>
                <a:gridCol w="1472306">
                  <a:extLst>
                    <a:ext uri="{9D8B030D-6E8A-4147-A177-3AD203B41FA5}">
                      <a16:colId xmlns:a16="http://schemas.microsoft.com/office/drawing/2014/main" val="3024850315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1207064679"/>
                    </a:ext>
                  </a:extLst>
                </a:gridCol>
                <a:gridCol w="567372">
                  <a:extLst>
                    <a:ext uri="{9D8B030D-6E8A-4147-A177-3AD203B41FA5}">
                      <a16:colId xmlns:a16="http://schemas.microsoft.com/office/drawing/2014/main" val="4208868991"/>
                    </a:ext>
                  </a:extLst>
                </a:gridCol>
                <a:gridCol w="1000167">
                  <a:extLst>
                    <a:ext uri="{9D8B030D-6E8A-4147-A177-3AD203B41FA5}">
                      <a16:colId xmlns:a16="http://schemas.microsoft.com/office/drawing/2014/main" val="1068459372"/>
                    </a:ext>
                  </a:extLst>
                </a:gridCol>
                <a:gridCol w="4501863">
                  <a:extLst>
                    <a:ext uri="{9D8B030D-6E8A-4147-A177-3AD203B41FA5}">
                      <a16:colId xmlns:a16="http://schemas.microsoft.com/office/drawing/2014/main" val="2090487368"/>
                    </a:ext>
                  </a:extLst>
                </a:gridCol>
              </a:tblGrid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변수유형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레이블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3614377886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Tenure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연도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은행과 함께한 연도 수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4262180225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Balance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잔고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은행 잔고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1248603615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NumOfProducts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수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고객이 활용하는 은행 상품의 수 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3296747259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HasCrCard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소유 여부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944860690"/>
                  </a:ext>
                </a:extLst>
              </a:tr>
              <a:tr h="632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IsActiveMember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활동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고객의 활동 여부</a:t>
                      </a: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838034475"/>
                  </a:ext>
                </a:extLst>
              </a:tr>
              <a:tr h="604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EstimatedSalary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급여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추정된 급여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586230157"/>
                  </a:ext>
                </a:extLst>
              </a:tr>
              <a:tr h="6042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Exited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문자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</a:t>
                      </a:r>
                    </a:p>
                  </a:txBody>
                  <a:tcPr marL="59511" marR="59511" marT="16453" marB="1645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이탈 여부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9511" marR="59511" marT="16453" marB="16453" anchor="ctr"/>
                </a:tc>
                <a:extLst>
                  <a:ext uri="{0D108BD9-81ED-4DB2-BD59-A6C34878D82A}">
                    <a16:rowId xmlns:a16="http://schemas.microsoft.com/office/drawing/2014/main" val="341747225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709683-7C34-4AF9-B0E0-B4FE3C55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67547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4882</Words>
  <Application>Microsoft Office PowerPoint</Application>
  <PresentationFormat>와이드스크린</PresentationFormat>
  <Paragraphs>1361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나눔스퀘어 Light</vt:lpstr>
      <vt:lpstr>나눔스퀘어_ac</vt:lpstr>
      <vt:lpstr>맑은 고딕</vt:lpstr>
      <vt:lpstr>Arial</vt:lpstr>
      <vt:lpstr>Cambria Math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김지원[ 학부재학 / 응용통계학과 ]</cp:lastModifiedBy>
  <cp:revision>882</cp:revision>
  <dcterms:created xsi:type="dcterms:W3CDTF">2020-07-07T03:07:19Z</dcterms:created>
  <dcterms:modified xsi:type="dcterms:W3CDTF">2020-12-23T08:41:01Z</dcterms:modified>
</cp:coreProperties>
</file>